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82" r:id="rId2"/>
    <p:sldId id="274" r:id="rId3"/>
    <p:sldId id="275" r:id="rId4"/>
    <p:sldId id="276" r:id="rId5"/>
    <p:sldId id="277" r:id="rId6"/>
    <p:sldId id="278" r:id="rId7"/>
    <p:sldId id="279" r:id="rId8"/>
    <p:sldId id="283" r:id="rId9"/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81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294" autoAdjust="0"/>
    <p:restoredTop sz="94660"/>
  </p:normalViewPr>
  <p:slideViewPr>
    <p:cSldViewPr>
      <p:cViewPr>
        <p:scale>
          <a:sx n="70" d="100"/>
          <a:sy n="70" d="100"/>
        </p:scale>
        <p:origin x="-1386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E4B75B-82B6-4E91-A33F-A1AC7CE94E0D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E8F8D7-BCC0-4E98-9EF4-17BA2BEF1C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42451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8F8D7-BCC0-4E98-9EF4-17BA2BEF1C4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51098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2EED2F-D372-49FC-91E3-B51DFEAD0E94}" type="datetimeFigureOut">
              <a:rPr lang="en-IN" smtClean="0"/>
              <a:pPr/>
              <a:t>17-08-2016</a:t>
            </a:fld>
            <a:endParaRPr lang="en-IN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4F2E54-4A9A-4C1D-B625-6C436052D01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2EED2F-D372-49FC-91E3-B51DFEAD0E94}" type="datetimeFigureOut">
              <a:rPr lang="en-IN" smtClean="0"/>
              <a:pPr/>
              <a:t>17-08-2016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4F2E54-4A9A-4C1D-B625-6C436052D01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Group 1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 useBgFill="1">
          <p:nvSpPr>
            <p:cNvPr id="10" name="Freeform 25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2EED2F-D372-49FC-91E3-B51DFEAD0E94}" type="datetimeFigureOut">
              <a:rPr lang="en-IN" smtClean="0"/>
              <a:pPr/>
              <a:t>17-08-2016</a:t>
            </a:fld>
            <a:endParaRPr lang="en-IN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4F2E54-4A9A-4C1D-B625-6C436052D01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2EED2F-D372-49FC-91E3-B51DFEAD0E94}" type="datetimeFigureOut">
              <a:rPr lang="en-IN" smtClean="0"/>
              <a:pPr/>
              <a:t>17-08-2016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4F2E54-4A9A-4C1D-B625-6C436052D01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>
              <a:gd name="T0" fmla="*/ 2700 w 2706"/>
              <a:gd name="T1" fmla="*/ 0 h 640"/>
              <a:gd name="T2" fmla="*/ 2700 w 2706"/>
              <a:gd name="T3" fmla="*/ 0 h 640"/>
              <a:gd name="T4" fmla="*/ 2586 w 2706"/>
              <a:gd name="T5" fmla="*/ 18 h 640"/>
              <a:gd name="T6" fmla="*/ 2470 w 2706"/>
              <a:gd name="T7" fmla="*/ 38 h 640"/>
              <a:gd name="T8" fmla="*/ 2352 w 2706"/>
              <a:gd name="T9" fmla="*/ 60 h 640"/>
              <a:gd name="T10" fmla="*/ 2230 w 2706"/>
              <a:gd name="T11" fmla="*/ 82 h 640"/>
              <a:gd name="T12" fmla="*/ 2106 w 2706"/>
              <a:gd name="T13" fmla="*/ 108 h 640"/>
              <a:gd name="T14" fmla="*/ 1978 w 2706"/>
              <a:gd name="T15" fmla="*/ 134 h 640"/>
              <a:gd name="T16" fmla="*/ 1848 w 2706"/>
              <a:gd name="T17" fmla="*/ 164 h 640"/>
              <a:gd name="T18" fmla="*/ 1714 w 2706"/>
              <a:gd name="T19" fmla="*/ 194 h 640"/>
              <a:gd name="T20" fmla="*/ 1714 w 2706"/>
              <a:gd name="T21" fmla="*/ 194 h 640"/>
              <a:gd name="T22" fmla="*/ 1472 w 2706"/>
              <a:gd name="T23" fmla="*/ 252 h 640"/>
              <a:gd name="T24" fmla="*/ 1236 w 2706"/>
              <a:gd name="T25" fmla="*/ 304 h 640"/>
              <a:gd name="T26" fmla="*/ 1010 w 2706"/>
              <a:gd name="T27" fmla="*/ 352 h 640"/>
              <a:gd name="T28" fmla="*/ 792 w 2706"/>
              <a:gd name="T29" fmla="*/ 398 h 640"/>
              <a:gd name="T30" fmla="*/ 584 w 2706"/>
              <a:gd name="T31" fmla="*/ 438 h 640"/>
              <a:gd name="T32" fmla="*/ 382 w 2706"/>
              <a:gd name="T33" fmla="*/ 474 h 640"/>
              <a:gd name="T34" fmla="*/ 188 w 2706"/>
              <a:gd name="T35" fmla="*/ 508 h 640"/>
              <a:gd name="T36" fmla="*/ 0 w 2706"/>
              <a:gd name="T37" fmla="*/ 538 h 640"/>
              <a:gd name="T38" fmla="*/ 0 w 2706"/>
              <a:gd name="T39" fmla="*/ 538 h 640"/>
              <a:gd name="T40" fmla="*/ 130 w 2706"/>
              <a:gd name="T41" fmla="*/ 556 h 640"/>
              <a:gd name="T42" fmla="*/ 254 w 2706"/>
              <a:gd name="T43" fmla="*/ 572 h 640"/>
              <a:gd name="T44" fmla="*/ 374 w 2706"/>
              <a:gd name="T45" fmla="*/ 586 h 640"/>
              <a:gd name="T46" fmla="*/ 492 w 2706"/>
              <a:gd name="T47" fmla="*/ 598 h 640"/>
              <a:gd name="T48" fmla="*/ 606 w 2706"/>
              <a:gd name="T49" fmla="*/ 610 h 640"/>
              <a:gd name="T50" fmla="*/ 716 w 2706"/>
              <a:gd name="T51" fmla="*/ 618 h 640"/>
              <a:gd name="T52" fmla="*/ 822 w 2706"/>
              <a:gd name="T53" fmla="*/ 626 h 640"/>
              <a:gd name="T54" fmla="*/ 926 w 2706"/>
              <a:gd name="T55" fmla="*/ 632 h 640"/>
              <a:gd name="T56" fmla="*/ 1028 w 2706"/>
              <a:gd name="T57" fmla="*/ 636 h 640"/>
              <a:gd name="T58" fmla="*/ 1126 w 2706"/>
              <a:gd name="T59" fmla="*/ 638 h 640"/>
              <a:gd name="T60" fmla="*/ 1220 w 2706"/>
              <a:gd name="T61" fmla="*/ 640 h 640"/>
              <a:gd name="T62" fmla="*/ 1312 w 2706"/>
              <a:gd name="T63" fmla="*/ 640 h 640"/>
              <a:gd name="T64" fmla="*/ 1402 w 2706"/>
              <a:gd name="T65" fmla="*/ 638 h 640"/>
              <a:gd name="T66" fmla="*/ 1490 w 2706"/>
              <a:gd name="T67" fmla="*/ 636 h 640"/>
              <a:gd name="T68" fmla="*/ 1574 w 2706"/>
              <a:gd name="T69" fmla="*/ 632 h 640"/>
              <a:gd name="T70" fmla="*/ 1656 w 2706"/>
              <a:gd name="T71" fmla="*/ 626 h 640"/>
              <a:gd name="T72" fmla="*/ 1734 w 2706"/>
              <a:gd name="T73" fmla="*/ 620 h 640"/>
              <a:gd name="T74" fmla="*/ 1812 w 2706"/>
              <a:gd name="T75" fmla="*/ 612 h 640"/>
              <a:gd name="T76" fmla="*/ 1886 w 2706"/>
              <a:gd name="T77" fmla="*/ 602 h 640"/>
              <a:gd name="T78" fmla="*/ 1960 w 2706"/>
              <a:gd name="T79" fmla="*/ 592 h 640"/>
              <a:gd name="T80" fmla="*/ 2030 w 2706"/>
              <a:gd name="T81" fmla="*/ 580 h 640"/>
              <a:gd name="T82" fmla="*/ 2100 w 2706"/>
              <a:gd name="T83" fmla="*/ 568 h 640"/>
              <a:gd name="T84" fmla="*/ 2166 w 2706"/>
              <a:gd name="T85" fmla="*/ 554 h 640"/>
              <a:gd name="T86" fmla="*/ 2232 w 2706"/>
              <a:gd name="T87" fmla="*/ 540 h 640"/>
              <a:gd name="T88" fmla="*/ 2296 w 2706"/>
              <a:gd name="T89" fmla="*/ 524 h 640"/>
              <a:gd name="T90" fmla="*/ 2358 w 2706"/>
              <a:gd name="T91" fmla="*/ 508 h 640"/>
              <a:gd name="T92" fmla="*/ 2418 w 2706"/>
              <a:gd name="T93" fmla="*/ 490 h 640"/>
              <a:gd name="T94" fmla="*/ 2478 w 2706"/>
              <a:gd name="T95" fmla="*/ 472 h 640"/>
              <a:gd name="T96" fmla="*/ 2592 w 2706"/>
              <a:gd name="T97" fmla="*/ 432 h 640"/>
              <a:gd name="T98" fmla="*/ 2702 w 2706"/>
              <a:gd name="T99" fmla="*/ 390 h 640"/>
              <a:gd name="T100" fmla="*/ 2702 w 2706"/>
              <a:gd name="T101" fmla="*/ 390 h 640"/>
              <a:gd name="T102" fmla="*/ 2706 w 2706"/>
              <a:gd name="T103" fmla="*/ 388 h 640"/>
              <a:gd name="T104" fmla="*/ 2706 w 2706"/>
              <a:gd name="T105" fmla="*/ 388 h 640"/>
              <a:gd name="T106" fmla="*/ 2706 w 2706"/>
              <a:gd name="T107" fmla="*/ 0 h 640"/>
              <a:gd name="T108" fmla="*/ 2706 w 2706"/>
              <a:gd name="T109" fmla="*/ 0 h 640"/>
              <a:gd name="T110" fmla="*/ 2700 w 2706"/>
              <a:gd name="T111" fmla="*/ 0 h 640"/>
              <a:gd name="T112" fmla="*/ 2700 w 2706"/>
              <a:gd name="T113" fmla="*/ 0 h 64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6" y="388"/>
                </a:lnTo>
                <a:lnTo>
                  <a:pt x="2706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19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>
              <a:gd name="T0" fmla="*/ 5216 w 5216"/>
              <a:gd name="T1" fmla="*/ 714 h 762"/>
              <a:gd name="T2" fmla="*/ 4984 w 5216"/>
              <a:gd name="T3" fmla="*/ 686 h 762"/>
              <a:gd name="T4" fmla="*/ 4478 w 5216"/>
              <a:gd name="T5" fmla="*/ 610 h 762"/>
              <a:gd name="T6" fmla="*/ 3914 w 5216"/>
              <a:gd name="T7" fmla="*/ 508 h 762"/>
              <a:gd name="T8" fmla="*/ 3286 w 5216"/>
              <a:gd name="T9" fmla="*/ 374 h 762"/>
              <a:gd name="T10" fmla="*/ 2946 w 5216"/>
              <a:gd name="T11" fmla="*/ 296 h 762"/>
              <a:gd name="T12" fmla="*/ 2682 w 5216"/>
              <a:gd name="T13" fmla="*/ 236 h 762"/>
              <a:gd name="T14" fmla="*/ 2430 w 5216"/>
              <a:gd name="T15" fmla="*/ 184 h 762"/>
              <a:gd name="T16" fmla="*/ 2190 w 5216"/>
              <a:gd name="T17" fmla="*/ 140 h 762"/>
              <a:gd name="T18" fmla="*/ 1960 w 5216"/>
              <a:gd name="T19" fmla="*/ 102 h 762"/>
              <a:gd name="T20" fmla="*/ 1740 w 5216"/>
              <a:gd name="T21" fmla="*/ 72 h 762"/>
              <a:gd name="T22" fmla="*/ 1334 w 5216"/>
              <a:gd name="T23" fmla="*/ 28 h 762"/>
              <a:gd name="T24" fmla="*/ 970 w 5216"/>
              <a:gd name="T25" fmla="*/ 4 h 762"/>
              <a:gd name="T26" fmla="*/ 644 w 5216"/>
              <a:gd name="T27" fmla="*/ 0 h 762"/>
              <a:gd name="T28" fmla="*/ 358 w 5216"/>
              <a:gd name="T29" fmla="*/ 10 h 762"/>
              <a:gd name="T30" fmla="*/ 110 w 5216"/>
              <a:gd name="T31" fmla="*/ 32 h 762"/>
              <a:gd name="T32" fmla="*/ 0 w 5216"/>
              <a:gd name="T33" fmla="*/ 48 h 762"/>
              <a:gd name="T34" fmla="*/ 314 w 5216"/>
              <a:gd name="T35" fmla="*/ 86 h 762"/>
              <a:gd name="T36" fmla="*/ 652 w 5216"/>
              <a:gd name="T37" fmla="*/ 140 h 762"/>
              <a:gd name="T38" fmla="*/ 1014 w 5216"/>
              <a:gd name="T39" fmla="*/ 210 h 762"/>
              <a:gd name="T40" fmla="*/ 1402 w 5216"/>
              <a:gd name="T41" fmla="*/ 296 h 762"/>
              <a:gd name="T42" fmla="*/ 1756 w 5216"/>
              <a:gd name="T43" fmla="*/ 378 h 762"/>
              <a:gd name="T44" fmla="*/ 2408 w 5216"/>
              <a:gd name="T45" fmla="*/ 516 h 762"/>
              <a:gd name="T46" fmla="*/ 2708 w 5216"/>
              <a:gd name="T47" fmla="*/ 572 h 762"/>
              <a:gd name="T48" fmla="*/ 2992 w 5216"/>
              <a:gd name="T49" fmla="*/ 620 h 762"/>
              <a:gd name="T50" fmla="*/ 3260 w 5216"/>
              <a:gd name="T51" fmla="*/ 662 h 762"/>
              <a:gd name="T52" fmla="*/ 3512 w 5216"/>
              <a:gd name="T53" fmla="*/ 694 h 762"/>
              <a:gd name="T54" fmla="*/ 3750 w 5216"/>
              <a:gd name="T55" fmla="*/ 722 h 762"/>
              <a:gd name="T56" fmla="*/ 3974 w 5216"/>
              <a:gd name="T57" fmla="*/ 740 h 762"/>
              <a:gd name="T58" fmla="*/ 4184 w 5216"/>
              <a:gd name="T59" fmla="*/ 754 h 762"/>
              <a:gd name="T60" fmla="*/ 4384 w 5216"/>
              <a:gd name="T61" fmla="*/ 762 h 762"/>
              <a:gd name="T62" fmla="*/ 4570 w 5216"/>
              <a:gd name="T63" fmla="*/ 762 h 762"/>
              <a:gd name="T64" fmla="*/ 4746 w 5216"/>
              <a:gd name="T65" fmla="*/ 758 h 762"/>
              <a:gd name="T66" fmla="*/ 4912 w 5216"/>
              <a:gd name="T67" fmla="*/ 748 h 762"/>
              <a:gd name="T68" fmla="*/ 5068 w 5216"/>
              <a:gd name="T69" fmla="*/ 732 h 762"/>
              <a:gd name="T70" fmla="*/ 5216 w 5216"/>
              <a:gd name="T71" fmla="*/ 714 h 76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39999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>
              <a:gd name="T0" fmla="*/ 0 w 5144"/>
              <a:gd name="T1" fmla="*/ 70 h 694"/>
              <a:gd name="T2" fmla="*/ 0 w 5144"/>
              <a:gd name="T3" fmla="*/ 70 h 694"/>
              <a:gd name="T4" fmla="*/ 18 w 5144"/>
              <a:gd name="T5" fmla="*/ 66 h 694"/>
              <a:gd name="T6" fmla="*/ 72 w 5144"/>
              <a:gd name="T7" fmla="*/ 56 h 694"/>
              <a:gd name="T8" fmla="*/ 164 w 5144"/>
              <a:gd name="T9" fmla="*/ 42 h 694"/>
              <a:gd name="T10" fmla="*/ 224 w 5144"/>
              <a:gd name="T11" fmla="*/ 34 h 694"/>
              <a:gd name="T12" fmla="*/ 294 w 5144"/>
              <a:gd name="T13" fmla="*/ 26 h 694"/>
              <a:gd name="T14" fmla="*/ 372 w 5144"/>
              <a:gd name="T15" fmla="*/ 20 h 694"/>
              <a:gd name="T16" fmla="*/ 462 w 5144"/>
              <a:gd name="T17" fmla="*/ 14 h 694"/>
              <a:gd name="T18" fmla="*/ 560 w 5144"/>
              <a:gd name="T19" fmla="*/ 8 h 694"/>
              <a:gd name="T20" fmla="*/ 670 w 5144"/>
              <a:gd name="T21" fmla="*/ 4 h 694"/>
              <a:gd name="T22" fmla="*/ 790 w 5144"/>
              <a:gd name="T23" fmla="*/ 2 h 694"/>
              <a:gd name="T24" fmla="*/ 920 w 5144"/>
              <a:gd name="T25" fmla="*/ 0 h 694"/>
              <a:gd name="T26" fmla="*/ 1060 w 5144"/>
              <a:gd name="T27" fmla="*/ 2 h 694"/>
              <a:gd name="T28" fmla="*/ 1210 w 5144"/>
              <a:gd name="T29" fmla="*/ 6 h 694"/>
              <a:gd name="T30" fmla="*/ 1372 w 5144"/>
              <a:gd name="T31" fmla="*/ 14 h 694"/>
              <a:gd name="T32" fmla="*/ 1544 w 5144"/>
              <a:gd name="T33" fmla="*/ 24 h 694"/>
              <a:gd name="T34" fmla="*/ 1726 w 5144"/>
              <a:gd name="T35" fmla="*/ 40 h 694"/>
              <a:gd name="T36" fmla="*/ 1920 w 5144"/>
              <a:gd name="T37" fmla="*/ 58 h 694"/>
              <a:gd name="T38" fmla="*/ 2126 w 5144"/>
              <a:gd name="T39" fmla="*/ 80 h 694"/>
              <a:gd name="T40" fmla="*/ 2342 w 5144"/>
              <a:gd name="T41" fmla="*/ 106 h 694"/>
              <a:gd name="T42" fmla="*/ 2570 w 5144"/>
              <a:gd name="T43" fmla="*/ 138 h 694"/>
              <a:gd name="T44" fmla="*/ 2808 w 5144"/>
              <a:gd name="T45" fmla="*/ 174 h 694"/>
              <a:gd name="T46" fmla="*/ 3058 w 5144"/>
              <a:gd name="T47" fmla="*/ 216 h 694"/>
              <a:gd name="T48" fmla="*/ 3320 w 5144"/>
              <a:gd name="T49" fmla="*/ 266 h 694"/>
              <a:gd name="T50" fmla="*/ 3594 w 5144"/>
              <a:gd name="T51" fmla="*/ 320 h 694"/>
              <a:gd name="T52" fmla="*/ 3880 w 5144"/>
              <a:gd name="T53" fmla="*/ 380 h 694"/>
              <a:gd name="T54" fmla="*/ 4178 w 5144"/>
              <a:gd name="T55" fmla="*/ 448 h 694"/>
              <a:gd name="T56" fmla="*/ 4488 w 5144"/>
              <a:gd name="T57" fmla="*/ 522 h 694"/>
              <a:gd name="T58" fmla="*/ 4810 w 5144"/>
              <a:gd name="T59" fmla="*/ 604 h 694"/>
              <a:gd name="T60" fmla="*/ 5144 w 5144"/>
              <a:gd name="T61" fmla="*/ 694 h 69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>
              <a:gd name="T0" fmla="*/ 0 w 3112"/>
              <a:gd name="T1" fmla="*/ 584 h 584"/>
              <a:gd name="T2" fmla="*/ 0 w 3112"/>
              <a:gd name="T3" fmla="*/ 584 h 584"/>
              <a:gd name="T4" fmla="*/ 90 w 3112"/>
              <a:gd name="T5" fmla="*/ 560 h 584"/>
              <a:gd name="T6" fmla="*/ 336 w 3112"/>
              <a:gd name="T7" fmla="*/ 498 h 584"/>
              <a:gd name="T8" fmla="*/ 506 w 3112"/>
              <a:gd name="T9" fmla="*/ 456 h 584"/>
              <a:gd name="T10" fmla="*/ 702 w 3112"/>
              <a:gd name="T11" fmla="*/ 410 h 584"/>
              <a:gd name="T12" fmla="*/ 920 w 3112"/>
              <a:gd name="T13" fmla="*/ 360 h 584"/>
              <a:gd name="T14" fmla="*/ 1154 w 3112"/>
              <a:gd name="T15" fmla="*/ 306 h 584"/>
              <a:gd name="T16" fmla="*/ 1402 w 3112"/>
              <a:gd name="T17" fmla="*/ 254 h 584"/>
              <a:gd name="T18" fmla="*/ 1656 w 3112"/>
              <a:gd name="T19" fmla="*/ 202 h 584"/>
              <a:gd name="T20" fmla="*/ 1916 w 3112"/>
              <a:gd name="T21" fmla="*/ 154 h 584"/>
              <a:gd name="T22" fmla="*/ 2174 w 3112"/>
              <a:gd name="T23" fmla="*/ 108 h 584"/>
              <a:gd name="T24" fmla="*/ 2302 w 3112"/>
              <a:gd name="T25" fmla="*/ 88 h 584"/>
              <a:gd name="T26" fmla="*/ 2426 w 3112"/>
              <a:gd name="T27" fmla="*/ 68 h 584"/>
              <a:gd name="T28" fmla="*/ 2550 w 3112"/>
              <a:gd name="T29" fmla="*/ 52 h 584"/>
              <a:gd name="T30" fmla="*/ 2670 w 3112"/>
              <a:gd name="T31" fmla="*/ 36 h 584"/>
              <a:gd name="T32" fmla="*/ 2788 w 3112"/>
              <a:gd name="T33" fmla="*/ 24 h 584"/>
              <a:gd name="T34" fmla="*/ 2900 w 3112"/>
              <a:gd name="T35" fmla="*/ 14 h 584"/>
              <a:gd name="T36" fmla="*/ 3008 w 3112"/>
              <a:gd name="T37" fmla="*/ 6 h 584"/>
              <a:gd name="T38" fmla="*/ 3112 w 3112"/>
              <a:gd name="T39" fmla="*/ 0 h 58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>
              <a:gd name="T0" fmla="*/ 8192 w 8196"/>
              <a:gd name="T1" fmla="*/ 512 h 1192"/>
              <a:gd name="T2" fmla="*/ 8040 w 8196"/>
              <a:gd name="T3" fmla="*/ 570 h 1192"/>
              <a:gd name="T4" fmla="*/ 7878 w 8196"/>
              <a:gd name="T5" fmla="*/ 620 h 1192"/>
              <a:gd name="T6" fmla="*/ 7706 w 8196"/>
              <a:gd name="T7" fmla="*/ 666 h 1192"/>
              <a:gd name="T8" fmla="*/ 7522 w 8196"/>
              <a:gd name="T9" fmla="*/ 702 h 1192"/>
              <a:gd name="T10" fmla="*/ 7322 w 8196"/>
              <a:gd name="T11" fmla="*/ 730 h 1192"/>
              <a:gd name="T12" fmla="*/ 7106 w 8196"/>
              <a:gd name="T13" fmla="*/ 750 h 1192"/>
              <a:gd name="T14" fmla="*/ 6872 w 8196"/>
              <a:gd name="T15" fmla="*/ 762 h 1192"/>
              <a:gd name="T16" fmla="*/ 6618 w 8196"/>
              <a:gd name="T17" fmla="*/ 760 h 1192"/>
              <a:gd name="T18" fmla="*/ 6342 w 8196"/>
              <a:gd name="T19" fmla="*/ 750 h 1192"/>
              <a:gd name="T20" fmla="*/ 6042 w 8196"/>
              <a:gd name="T21" fmla="*/ 726 h 1192"/>
              <a:gd name="T22" fmla="*/ 5716 w 8196"/>
              <a:gd name="T23" fmla="*/ 690 h 1192"/>
              <a:gd name="T24" fmla="*/ 5364 w 8196"/>
              <a:gd name="T25" fmla="*/ 642 h 1192"/>
              <a:gd name="T26" fmla="*/ 4982 w 8196"/>
              <a:gd name="T27" fmla="*/ 578 h 1192"/>
              <a:gd name="T28" fmla="*/ 4568 w 8196"/>
              <a:gd name="T29" fmla="*/ 500 h 1192"/>
              <a:gd name="T30" fmla="*/ 4122 w 8196"/>
              <a:gd name="T31" fmla="*/ 406 h 1192"/>
              <a:gd name="T32" fmla="*/ 3640 w 8196"/>
              <a:gd name="T33" fmla="*/ 296 h 1192"/>
              <a:gd name="T34" fmla="*/ 3396 w 8196"/>
              <a:gd name="T35" fmla="*/ 240 h 1192"/>
              <a:gd name="T36" fmla="*/ 2934 w 8196"/>
              <a:gd name="T37" fmla="*/ 148 h 1192"/>
              <a:gd name="T38" fmla="*/ 2512 w 8196"/>
              <a:gd name="T39" fmla="*/ 82 h 1192"/>
              <a:gd name="T40" fmla="*/ 2126 w 8196"/>
              <a:gd name="T41" fmla="*/ 36 h 1192"/>
              <a:gd name="T42" fmla="*/ 1776 w 8196"/>
              <a:gd name="T43" fmla="*/ 10 h 1192"/>
              <a:gd name="T44" fmla="*/ 1462 w 8196"/>
              <a:gd name="T45" fmla="*/ 0 h 1192"/>
              <a:gd name="T46" fmla="*/ 1182 w 8196"/>
              <a:gd name="T47" fmla="*/ 4 h 1192"/>
              <a:gd name="T48" fmla="*/ 934 w 8196"/>
              <a:gd name="T49" fmla="*/ 20 h 1192"/>
              <a:gd name="T50" fmla="*/ 716 w 8196"/>
              <a:gd name="T51" fmla="*/ 44 h 1192"/>
              <a:gd name="T52" fmla="*/ 530 w 8196"/>
              <a:gd name="T53" fmla="*/ 74 h 1192"/>
              <a:gd name="T54" fmla="*/ 374 w 8196"/>
              <a:gd name="T55" fmla="*/ 108 h 1192"/>
              <a:gd name="T56" fmla="*/ 248 w 8196"/>
              <a:gd name="T57" fmla="*/ 144 h 1192"/>
              <a:gd name="T58" fmla="*/ 148 w 8196"/>
              <a:gd name="T59" fmla="*/ 176 h 1192"/>
              <a:gd name="T60" fmla="*/ 48 w 8196"/>
              <a:gd name="T61" fmla="*/ 216 h 1192"/>
              <a:gd name="T62" fmla="*/ 0 w 8196"/>
              <a:gd name="T63" fmla="*/ 240 h 1192"/>
              <a:gd name="T64" fmla="*/ 8192 w 8196"/>
              <a:gd name="T65" fmla="*/ 1192 h 1192"/>
              <a:gd name="T66" fmla="*/ 8196 w 8196"/>
              <a:gd name="T67" fmla="*/ 1186 h 1192"/>
              <a:gd name="T68" fmla="*/ 8196 w 8196"/>
              <a:gd name="T69" fmla="*/ 510 h 1192"/>
              <a:gd name="T70" fmla="*/ 8192 w 8196"/>
              <a:gd name="T71" fmla="*/ 512 h 119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510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2EED2F-D372-49FC-91E3-B51DFEAD0E94}" type="datetimeFigureOut">
              <a:rPr lang="en-IN" smtClean="0"/>
              <a:pPr/>
              <a:t>17-08-2016</a:t>
            </a:fld>
            <a:endParaRPr lang="en-IN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4F2E54-4A9A-4C1D-B625-6C436052D01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fld id="{D92EED2F-D372-49FC-91E3-B51DFEAD0E94}" type="datetimeFigureOut">
              <a:rPr lang="en-IN" smtClean="0"/>
              <a:pPr/>
              <a:t>17-08-2016</a:t>
            </a:fld>
            <a:endParaRPr lang="en-I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EE4F2E54-4A9A-4C1D-B625-6C436052D01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2EED2F-D372-49FC-91E3-B51DFEAD0E94}" type="datetimeFigureOut">
              <a:rPr lang="en-IN" smtClean="0"/>
              <a:pPr/>
              <a:t>17-08-2016</a:t>
            </a:fld>
            <a:endParaRPr lang="en-I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4F2E54-4A9A-4C1D-B625-6C436052D01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2EED2F-D372-49FC-91E3-B51DFEAD0E94}" type="datetimeFigureOut">
              <a:rPr lang="en-IN" smtClean="0"/>
              <a:pPr/>
              <a:t>17-08-2016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4F2E54-4A9A-4C1D-B625-6C436052D01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3" name="Group 1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 useBgFill="1">
          <p:nvSpPr>
            <p:cNvPr id="8" name="Freeform 25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2EED2F-D372-49FC-91E3-B51DFEAD0E94}" type="datetimeFigureOut">
              <a:rPr lang="en-IN" smtClean="0"/>
              <a:pPr/>
              <a:t>17-08-2016</a:t>
            </a:fld>
            <a:endParaRPr lang="en-IN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4F2E54-4A9A-4C1D-B625-6C436052D01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 useBgFill="1">
          <p:nvSpPr>
            <p:cNvPr id="11" name="Freeform 25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2EED2F-D372-49FC-91E3-B51DFEAD0E94}" type="datetimeFigureOut">
              <a:rPr lang="en-IN" smtClean="0"/>
              <a:pPr/>
              <a:t>17-08-2016</a:t>
            </a:fld>
            <a:endParaRPr lang="en-IN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4F2E54-4A9A-4C1D-B625-6C436052D01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6" name="Group 15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2EED2F-D372-49FC-91E3-B51DFEAD0E94}" type="datetimeFigureOut">
              <a:rPr lang="en-IN" smtClean="0"/>
              <a:pPr/>
              <a:t>17-08-2016</a:t>
            </a:fld>
            <a:endParaRPr lang="en-IN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4F2E54-4A9A-4C1D-B625-6C436052D01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2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033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034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035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036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 useBgFill="1">
          <p:nvSpPr>
            <p:cNvPr id="1037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fld id="{D92EED2F-D372-49FC-91E3-B51DFEAD0E94}" type="datetimeFigureOut">
              <a:rPr lang="en-IN" smtClean="0"/>
              <a:pPr/>
              <a:t>17-08-2016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dirty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fld id="{EE4F2E54-4A9A-4C1D-B625-6C436052D012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gif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utorialspoint.com/cprogramming/c_continue_statement.htm" TargetMode="External"/><Relationship Id="rId2" Type="http://schemas.openxmlformats.org/officeDocument/2006/relationships/hyperlink" Target="http://www.tutorialspoint.com/cprogramming/c_break_statement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3.gif"/><Relationship Id="rId4" Type="http://schemas.openxmlformats.org/officeDocument/2006/relationships/hyperlink" Target="http://www.tutorialspoint.com/cprogramming/c_goto_statement.htm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Sloths\Documents\IET_Logo_small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7831" y="305536"/>
            <a:ext cx="1467272" cy="1044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783681" y="2574498"/>
            <a:ext cx="575208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/>
              <a:t>INTRODUCTION TO C </a:t>
            </a:r>
            <a:endParaRPr lang="en-US" sz="4400" b="1" dirty="0" smtClean="0"/>
          </a:p>
          <a:p>
            <a:pPr algn="ctr"/>
            <a:r>
              <a:rPr lang="en-US" sz="4400" b="1" dirty="0" smtClean="0"/>
              <a:t>(</a:t>
            </a:r>
            <a:r>
              <a:rPr lang="en-US" sz="4400" b="1" dirty="0" err="1" smtClean="0"/>
              <a:t>contd</a:t>
            </a:r>
            <a:r>
              <a:rPr lang="en-US" sz="4400" b="1" dirty="0" smtClean="0"/>
              <a:t>…)</a:t>
            </a:r>
            <a:endParaRPr lang="en-US" sz="4400" b="1" dirty="0"/>
          </a:p>
        </p:txBody>
      </p:sp>
      <p:sp>
        <p:nvSpPr>
          <p:cNvPr id="2" name="Rectangle 1"/>
          <p:cNvSpPr/>
          <p:nvPr/>
        </p:nvSpPr>
        <p:spPr>
          <a:xfrm>
            <a:off x="3815999" y="827712"/>
            <a:ext cx="168745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/>
              <a:t>DAY 2</a:t>
            </a:r>
          </a:p>
        </p:txBody>
      </p:sp>
      <p:pic>
        <p:nvPicPr>
          <p:cNvPr id="5" name="Picture 2" descr="E:\ARNAB's Documents\IET\2016-17\C_C++ Workshop\49263_ieee_mb_black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60" y="285728"/>
            <a:ext cx="2857500" cy="8286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7946096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844824"/>
            <a:ext cx="8892480" cy="4464496"/>
          </a:xfrm>
        </p:spPr>
        <p:txBody>
          <a:bodyPr/>
          <a:lstStyle/>
          <a:p>
            <a:pPr>
              <a:buNone/>
            </a:pP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EXAMPLE:</a:t>
            </a:r>
          </a:p>
          <a:p>
            <a:pPr>
              <a:buNone/>
            </a:pPr>
            <a:r>
              <a:rPr lang="en-IN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Suppose </a:t>
            </a:r>
            <a:r>
              <a:rPr lang="en-IN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i'm</a:t>
            </a:r>
            <a:r>
              <a:rPr lang="en-IN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to store roll number of  five 2k11 </a:t>
            </a:r>
            <a:r>
              <a:rPr lang="en-IN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students.Instead</a:t>
            </a:r>
            <a:r>
              <a:rPr lang="en-IN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of storing  it in 5 different variables as:</a:t>
            </a:r>
          </a:p>
          <a:p>
            <a:pPr>
              <a:buNone/>
            </a:pPr>
            <a:endParaRPr lang="en-IN" sz="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en-IN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int</a:t>
            </a:r>
            <a:r>
              <a:rPr lang="en-IN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IN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neel</a:t>
            </a:r>
            <a:r>
              <a:rPr lang="en-IN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=1001,aparajita=1153,richa=1080,meera=1219,roshin=1151;</a:t>
            </a:r>
          </a:p>
          <a:p>
            <a:pPr>
              <a:buNone/>
            </a:pPr>
            <a:endParaRPr lang="en-IN" sz="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en-IN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 would simply write</a:t>
            </a:r>
          </a:p>
          <a:p>
            <a:pPr>
              <a:buNone/>
            </a:pPr>
            <a:endParaRPr lang="en-IN" sz="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en-IN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int</a:t>
            </a:r>
            <a:r>
              <a:rPr lang="en-IN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roll[5]={1001,1153,1080,1219,1153};</a:t>
            </a:r>
          </a:p>
          <a:p>
            <a:pPr>
              <a:buNone/>
            </a:pPr>
            <a:endParaRPr lang="en-IN" sz="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en-IN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now for </a:t>
            </a:r>
            <a:r>
              <a:rPr lang="en-IN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richa's</a:t>
            </a:r>
            <a:r>
              <a:rPr lang="en-IN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roll number we would use index 2 </a:t>
            </a:r>
            <a:r>
              <a:rPr lang="en-IN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i.e</a:t>
            </a:r>
            <a:r>
              <a:rPr lang="en-IN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a[2];     //( 0 1 2)</a:t>
            </a:r>
          </a:p>
          <a:p>
            <a:pPr>
              <a:buNone/>
            </a:pPr>
            <a:endParaRPr lang="en-IN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IN" dirty="0"/>
          </a:p>
        </p:txBody>
      </p:sp>
      <p:pic>
        <p:nvPicPr>
          <p:cNvPr id="4" name="Picture 4" descr="C:\Users\Sloths\Documents\IET_Logo_small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76672"/>
            <a:ext cx="1466850" cy="104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3"/>
          <p:cNvSpPr txBox="1">
            <a:spLocks/>
          </p:cNvSpPr>
          <p:nvPr/>
        </p:nvSpPr>
        <p:spPr bwMode="auto">
          <a:xfrm>
            <a:off x="609600" y="4905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6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ARRAY</a:t>
            </a:r>
            <a:endParaRPr lang="en-IN" sz="3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6" name="Picture 2" descr="E:\ARNAB's Documents\IET\2016-17\C_C++ Workshop\49263_ieee_mb_black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60" y="285728"/>
            <a:ext cx="2857500" cy="82867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35138" y="2564904"/>
            <a:ext cx="7408862" cy="3451225"/>
          </a:xfrm>
        </p:spPr>
        <p:txBody>
          <a:bodyPr/>
          <a:lstStyle/>
          <a:p>
            <a:r>
              <a:rPr lang="en-IN" dirty="0" err="1" smtClean="0"/>
              <a:t>int</a:t>
            </a:r>
            <a:r>
              <a:rPr lang="en-IN" dirty="0" smtClean="0"/>
              <a:t> roll[5];</a:t>
            </a:r>
            <a:endParaRPr lang="en-IN" dirty="0"/>
          </a:p>
        </p:txBody>
      </p:sp>
      <p:pic>
        <p:nvPicPr>
          <p:cNvPr id="4" name="Picture 4" descr="C:\Users\Sloths\Documents\IET_Logo_small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7650" y="304800"/>
            <a:ext cx="1466850" cy="104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Straight Arrow Connector 10"/>
          <p:cNvCxnSpPr/>
          <p:nvPr/>
        </p:nvCxnSpPr>
        <p:spPr>
          <a:xfrm>
            <a:off x="3347864" y="3212976"/>
            <a:ext cx="914400" cy="914400"/>
          </a:xfrm>
          <a:prstGeom prst="straightConnector1">
            <a:avLst/>
          </a:prstGeom>
          <a:ln cmpd="sng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2915816" y="3140968"/>
            <a:ext cx="21704" cy="12024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1835696" y="3068960"/>
            <a:ext cx="453752" cy="914400"/>
          </a:xfrm>
          <a:prstGeom prst="straightConnector1">
            <a:avLst/>
          </a:prstGeom>
          <a:ln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4149080"/>
            <a:ext cx="121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1720" y="4725144"/>
            <a:ext cx="184785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11960" y="4221088"/>
            <a:ext cx="866775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itle 3"/>
          <p:cNvSpPr>
            <a:spLocks noGrp="1"/>
          </p:cNvSpPr>
          <p:nvPr>
            <p:ph type="title"/>
          </p:nvPr>
        </p:nvSpPr>
        <p:spPr>
          <a:xfrm>
            <a:off x="457200" y="338138"/>
            <a:ext cx="8229600" cy="1252537"/>
          </a:xfrm>
        </p:spPr>
        <p:txBody>
          <a:bodyPr/>
          <a:lstStyle/>
          <a:p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ARRAY</a:t>
            </a:r>
            <a:endParaRPr lang="en-IN" sz="3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12" name="Picture 2" descr="E:\ARNAB's Documents\IET\2016-17\C_C++ Workshop\49263_ieee_mb_black.gi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00760" y="285728"/>
            <a:ext cx="2857500" cy="82867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3425014"/>
            <a:ext cx="7408862" cy="3451225"/>
          </a:xfrm>
        </p:spPr>
        <p:txBody>
          <a:bodyPr/>
          <a:lstStyle/>
          <a:p>
            <a:pPr>
              <a:buNone/>
            </a:pPr>
            <a:r>
              <a:rPr lang="en-IN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it means </a:t>
            </a:r>
            <a:r>
              <a:rPr lang="en-IN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assinging</a:t>
            </a:r>
            <a:r>
              <a:rPr lang="en-IN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values to each index.</a:t>
            </a:r>
          </a:p>
          <a:p>
            <a:endParaRPr lang="en-IN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en-IN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int</a:t>
            </a:r>
            <a:r>
              <a:rPr lang="en-IN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roll[5]={1001,1153,1080,1219,1153};</a:t>
            </a:r>
            <a:endParaRPr lang="en-IN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060848"/>
            <a:ext cx="8229600" cy="1252537"/>
          </a:xfrm>
        </p:spPr>
        <p:txBody>
          <a:bodyPr/>
          <a:lstStyle/>
          <a:p>
            <a:r>
              <a:rPr lang="en-IN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ARRAY INITIALIZATION</a:t>
            </a:r>
            <a:endParaRPr lang="en-IN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" name="Picture 4" descr="C:\Users\Sloths\Documents\IET_Logo_small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76672"/>
            <a:ext cx="1466850" cy="104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3"/>
          <p:cNvSpPr txBox="1">
            <a:spLocks/>
          </p:cNvSpPr>
          <p:nvPr/>
        </p:nvSpPr>
        <p:spPr bwMode="auto">
          <a:xfrm>
            <a:off x="609600" y="4905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6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ARRAY</a:t>
            </a:r>
            <a:endParaRPr lang="en-IN" sz="3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6" name="Picture 2" descr="E:\ARNAB's Documents\IET\2016-17\C_C++ Workshop\49263_ieee_mb_black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60" y="285728"/>
            <a:ext cx="2857500" cy="82867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1640" y="3068960"/>
            <a:ext cx="7408862" cy="3451225"/>
          </a:xfrm>
        </p:spPr>
        <p:txBody>
          <a:bodyPr/>
          <a:lstStyle/>
          <a:p>
            <a:pPr>
              <a:buNone/>
            </a:pPr>
            <a:r>
              <a:rPr lang="en-IN" dirty="0" smtClean="0"/>
              <a:t>If you want to access 1st element, you write:</a:t>
            </a:r>
          </a:p>
          <a:p>
            <a:pPr>
              <a:buNone/>
            </a:pPr>
            <a:r>
              <a:rPr lang="en-IN" dirty="0" err="1" smtClean="0"/>
              <a:t>int</a:t>
            </a:r>
            <a:r>
              <a:rPr lang="en-IN" dirty="0" smtClean="0"/>
              <a:t> temp=a[0];</a:t>
            </a:r>
          </a:p>
          <a:p>
            <a:pPr>
              <a:buNone/>
            </a:pPr>
            <a:r>
              <a:rPr lang="en-IN" dirty="0" smtClean="0"/>
              <a:t>where temp is a variable which would store 1st element of the array a[ ].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9512" y="2060848"/>
            <a:ext cx="8532440" cy="1252537"/>
          </a:xfrm>
        </p:spPr>
        <p:txBody>
          <a:bodyPr/>
          <a:lstStyle/>
          <a:p>
            <a:r>
              <a:rPr lang="en-IN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ACCESSING ELEMENT IN ARRAY</a:t>
            </a:r>
            <a:br>
              <a:rPr lang="en-IN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en-IN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" name="Picture 4" descr="C:\Users\Sloths\Documents\IET_Logo_small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1466850" cy="104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3"/>
          <p:cNvSpPr txBox="1">
            <a:spLocks/>
          </p:cNvSpPr>
          <p:nvPr/>
        </p:nvSpPr>
        <p:spPr bwMode="auto">
          <a:xfrm>
            <a:off x="609600" y="4905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6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ARRAY</a:t>
            </a:r>
            <a:endParaRPr lang="en-IN" sz="3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6" name="Picture 2" descr="E:\ARNAB's Documents\IET\2016-17\C_C++ Workshop\49263_ieee_mb_black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60" y="285728"/>
            <a:ext cx="2857500" cy="82867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700808"/>
            <a:ext cx="8424936" cy="4968552"/>
          </a:xfrm>
        </p:spPr>
        <p:txBody>
          <a:bodyPr/>
          <a:lstStyle/>
          <a:p>
            <a:pPr>
              <a:buNone/>
            </a:pPr>
            <a:r>
              <a:rPr lang="en-IN" sz="2500" dirty="0" smtClean="0"/>
              <a:t>ARRAYS can be single dimensional , double dimensional or multi dimensional;</a:t>
            </a:r>
          </a:p>
          <a:p>
            <a:endParaRPr lang="en-IN" sz="2500" dirty="0" smtClean="0"/>
          </a:p>
          <a:p>
            <a:r>
              <a:rPr lang="en-IN" sz="2500" dirty="0" smtClean="0"/>
              <a:t>SINGLE DIMENSIONAL:</a:t>
            </a:r>
          </a:p>
          <a:p>
            <a:endParaRPr lang="en-IN" sz="2500" dirty="0" smtClean="0"/>
          </a:p>
          <a:p>
            <a:pPr>
              <a:buNone/>
            </a:pPr>
            <a:r>
              <a:rPr lang="en-IN" sz="2500" dirty="0" smtClean="0"/>
              <a:t>it is array in a form of a single row which may have number of columns same as that of array's size.</a:t>
            </a:r>
          </a:p>
          <a:p>
            <a:endParaRPr lang="en-IN" sz="2500" dirty="0" smtClean="0"/>
          </a:p>
          <a:p>
            <a:pPr>
              <a:buNone/>
            </a:pPr>
            <a:r>
              <a:rPr lang="en-IN" sz="2500" dirty="0" smtClean="0"/>
              <a:t>EXAMPLE:</a:t>
            </a:r>
          </a:p>
          <a:p>
            <a:endParaRPr lang="en-IN" sz="2500" dirty="0" smtClean="0"/>
          </a:p>
          <a:p>
            <a:pPr>
              <a:buNone/>
            </a:pPr>
            <a:r>
              <a:rPr lang="en-IN" sz="2500" dirty="0" err="1" smtClean="0"/>
              <a:t>int</a:t>
            </a:r>
            <a:r>
              <a:rPr lang="en-IN" sz="2500" dirty="0" smtClean="0"/>
              <a:t> a[3]={1,1,2};</a:t>
            </a:r>
          </a:p>
          <a:p>
            <a:endParaRPr lang="en-IN" sz="25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IN" dirty="0"/>
          </a:p>
        </p:txBody>
      </p:sp>
      <p:pic>
        <p:nvPicPr>
          <p:cNvPr id="4" name="Picture 4" descr="C:\Users\Sloths\Documents\IET_Logo_small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76672"/>
            <a:ext cx="1466850" cy="104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3"/>
          <p:cNvSpPr txBox="1">
            <a:spLocks/>
          </p:cNvSpPr>
          <p:nvPr/>
        </p:nvSpPr>
        <p:spPr bwMode="auto">
          <a:xfrm>
            <a:off x="609600" y="4905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6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ARRAY</a:t>
            </a:r>
            <a:endParaRPr lang="en-IN" sz="3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6" name="Picture 2" descr="E:\ARNAB's Documents\IET\2016-17\C_C++ Workshop\49263_ieee_mb_black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60" y="285728"/>
            <a:ext cx="2857500" cy="82867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1628800"/>
            <a:ext cx="8208912" cy="4968552"/>
          </a:xfrm>
        </p:spPr>
        <p:txBody>
          <a:bodyPr/>
          <a:lstStyle/>
          <a:p>
            <a:pPr>
              <a:buNone/>
            </a:pPr>
            <a:r>
              <a:rPr lang="en-IN" sz="2000" dirty="0" smtClean="0"/>
              <a:t>DOUBLE DIMENSIONAL ARRAY:</a:t>
            </a:r>
          </a:p>
          <a:p>
            <a:endParaRPr lang="en-IN" sz="2000" dirty="0" smtClean="0"/>
          </a:p>
          <a:p>
            <a:pPr>
              <a:buNone/>
            </a:pPr>
            <a:r>
              <a:rPr lang="en-IN" sz="2000" dirty="0" smtClean="0"/>
              <a:t>Stores element in a form of table/matrix.</a:t>
            </a:r>
          </a:p>
          <a:p>
            <a:endParaRPr lang="en-IN" sz="2000" dirty="0" smtClean="0"/>
          </a:p>
          <a:p>
            <a:pPr>
              <a:buNone/>
            </a:pPr>
            <a:r>
              <a:rPr lang="en-IN" sz="2000" dirty="0" smtClean="0"/>
              <a:t>EXAMPLE:</a:t>
            </a:r>
          </a:p>
          <a:p>
            <a:endParaRPr lang="en-IN" sz="2000" dirty="0" smtClean="0"/>
          </a:p>
          <a:p>
            <a:pPr>
              <a:buNone/>
            </a:pPr>
            <a:r>
              <a:rPr lang="en-IN" sz="2000" dirty="0" err="1" smtClean="0"/>
              <a:t>int</a:t>
            </a:r>
            <a:r>
              <a:rPr lang="en-IN" sz="2000" dirty="0" smtClean="0"/>
              <a:t> b[2][2]={{1,2},{3,4</a:t>
            </a:r>
            <a:r>
              <a:rPr lang="en-IN" sz="2000" smtClean="0"/>
              <a:t>}};             // 2X2 matrix</a:t>
            </a:r>
            <a:endParaRPr lang="en-IN" sz="2000" dirty="0" smtClean="0"/>
          </a:p>
          <a:p>
            <a:endParaRPr lang="en-IN" sz="2000" dirty="0" smtClean="0"/>
          </a:p>
          <a:p>
            <a:pPr>
              <a:buNone/>
            </a:pPr>
            <a:r>
              <a:rPr lang="en-IN" sz="2000" dirty="0" smtClean="0"/>
              <a:t>would get stored as   </a:t>
            </a:r>
          </a:p>
          <a:p>
            <a:pPr>
              <a:buNone/>
            </a:pPr>
            <a:r>
              <a:rPr lang="en-US" sz="2000" dirty="0" smtClean="0"/>
              <a:t>                                                                            //  </a:t>
            </a:r>
            <a:r>
              <a:rPr lang="en-IN" sz="2000" dirty="0" smtClean="0"/>
              <a:t>in order to access "3" we write</a:t>
            </a:r>
          </a:p>
          <a:p>
            <a:pPr>
              <a:buNone/>
            </a:pPr>
            <a:r>
              <a:rPr lang="en-US" sz="2000" dirty="0" smtClean="0"/>
              <a:t>                                                                                     </a:t>
            </a:r>
            <a:r>
              <a:rPr lang="en-IN" sz="2000" dirty="0" smtClean="0"/>
              <a:t>b[1][0];</a:t>
            </a:r>
          </a:p>
          <a:p>
            <a:pPr>
              <a:buNone/>
            </a:pPr>
            <a:r>
              <a:rPr lang="en-US" sz="2000" dirty="0" smtClean="0"/>
              <a:t>                                                                               </a:t>
            </a:r>
          </a:p>
          <a:p>
            <a:pPr>
              <a:buNone/>
            </a:pPr>
            <a:r>
              <a:rPr lang="en-IN" sz="2000" dirty="0" smtClean="0"/>
              <a:t>(index of row and column  starts from 0).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IN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4437112"/>
            <a:ext cx="1743075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 descr="C:\Users\Sloths\Documents\IET_Logo_small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76672"/>
            <a:ext cx="1466850" cy="104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3"/>
          <p:cNvSpPr txBox="1">
            <a:spLocks/>
          </p:cNvSpPr>
          <p:nvPr/>
        </p:nvSpPr>
        <p:spPr bwMode="auto">
          <a:xfrm>
            <a:off x="609600" y="4905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6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ARRAY</a:t>
            </a:r>
            <a:endParaRPr lang="en-IN" sz="3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9" name="Picture 2" descr="E:\ARNAB's Documents\IET\2016-17\C_C++ Workshop\49263_ieee_mb_black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00760" y="285728"/>
            <a:ext cx="2857500" cy="82867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844824"/>
            <a:ext cx="8352928" cy="4824536"/>
          </a:xfrm>
        </p:spPr>
        <p:txBody>
          <a:bodyPr/>
          <a:lstStyle/>
          <a:p>
            <a:pPr>
              <a:buNone/>
            </a:pPr>
            <a:r>
              <a:rPr lang="en-IN" sz="2000" dirty="0" smtClean="0"/>
              <a:t>Any group of characters (except “)defined between “  “marks is a string</a:t>
            </a:r>
          </a:p>
          <a:p>
            <a:pPr>
              <a:buNone/>
            </a:pPr>
            <a:r>
              <a:rPr lang="en-IN" sz="2000" dirty="0" smtClean="0"/>
              <a:t>constant.</a:t>
            </a:r>
          </a:p>
          <a:p>
            <a:pPr>
              <a:buNone/>
            </a:pPr>
            <a:endParaRPr lang="en-IN" sz="2000" dirty="0" smtClean="0"/>
          </a:p>
          <a:p>
            <a:pPr>
              <a:buNone/>
            </a:pPr>
            <a:r>
              <a:rPr lang="en-IN" sz="2000" dirty="0" smtClean="0"/>
              <a:t>Declaring String Variables:</a:t>
            </a:r>
          </a:p>
          <a:p>
            <a:pPr>
              <a:buNone/>
            </a:pPr>
            <a:r>
              <a:rPr lang="en-IN" sz="2000" dirty="0" smtClean="0"/>
              <a:t>char ct[10]=“NEW DELHI”;</a:t>
            </a:r>
          </a:p>
          <a:p>
            <a:pPr>
              <a:buNone/>
            </a:pPr>
            <a:r>
              <a:rPr lang="en-IN" sz="2000" dirty="0" smtClean="0"/>
              <a:t>char ct[10]={‘N’,’E’,’W’,’ ‘,’D’,’E’,L’,’H’,’I’};</a:t>
            </a:r>
          </a:p>
          <a:p>
            <a:pPr>
              <a:buNone/>
            </a:pPr>
            <a:r>
              <a:rPr lang="en-IN" sz="2000" dirty="0" smtClean="0"/>
              <a:t>char c[10];</a:t>
            </a:r>
          </a:p>
          <a:p>
            <a:pPr>
              <a:buNone/>
            </a:pPr>
            <a:r>
              <a:rPr lang="en-IN" sz="2000" dirty="0" smtClean="0"/>
              <a:t>c=ct; //ERROR</a:t>
            </a:r>
          </a:p>
          <a:p>
            <a:pPr>
              <a:buNone/>
            </a:pPr>
            <a:r>
              <a:rPr lang="en-IN" sz="2000" dirty="0" smtClean="0"/>
              <a:t>char ct[15]=“NEW DELHI”; // Rest of the elements are initialized as null</a:t>
            </a:r>
          </a:p>
          <a:p>
            <a:pPr>
              <a:buNone/>
            </a:pPr>
            <a:r>
              <a:rPr lang="en-IN" sz="2000" dirty="0" smtClean="0"/>
              <a:t>We can specify field width using the form %</a:t>
            </a:r>
            <a:r>
              <a:rPr lang="en-IN" sz="2000" dirty="0" err="1" smtClean="0"/>
              <a:t>ws</a:t>
            </a:r>
            <a:r>
              <a:rPr lang="en-IN" sz="2000" dirty="0" smtClean="0"/>
              <a:t> inside the </a:t>
            </a:r>
            <a:r>
              <a:rPr lang="en-IN" sz="2000" dirty="0" err="1" smtClean="0"/>
              <a:t>scanf</a:t>
            </a:r>
            <a:r>
              <a:rPr lang="en-IN" sz="2000" dirty="0" smtClean="0"/>
              <a:t> statement.</a:t>
            </a:r>
          </a:p>
          <a:p>
            <a:pPr>
              <a:buNone/>
            </a:pPr>
            <a:r>
              <a:rPr lang="en-IN" sz="2000" dirty="0" err="1" smtClean="0"/>
              <a:t>scanf</a:t>
            </a:r>
            <a:r>
              <a:rPr lang="en-IN" sz="2000" dirty="0" smtClean="0"/>
              <a:t>(“%</a:t>
            </a:r>
            <a:r>
              <a:rPr lang="en-IN" sz="2000" dirty="0" err="1" smtClean="0"/>
              <a:t>ws</a:t>
            </a:r>
            <a:r>
              <a:rPr lang="en-IN" sz="2000" dirty="0" smtClean="0"/>
              <a:t>”, name); // w is an integer</a:t>
            </a:r>
          </a:p>
          <a:p>
            <a:pPr>
              <a:buNone/>
            </a:pPr>
            <a:endParaRPr lang="en-IN" sz="2000" dirty="0" smtClean="0"/>
          </a:p>
          <a:p>
            <a:pPr>
              <a:buNone/>
            </a:pPr>
            <a:endParaRPr lang="en-IN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Character Arrays and</a:t>
            </a:r>
            <a:br>
              <a:rPr lang="en-IN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IN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Strings</a:t>
            </a:r>
            <a:endParaRPr lang="en-IN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" name="Picture 4" descr="C:\Users\Sloths\Documents\IET_Logo_small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76672"/>
            <a:ext cx="1466850" cy="104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E:\ARNAB's Documents\IET\2016-17\C_C++ Workshop\49263_ieee_mb_black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33894" y="285729"/>
            <a:ext cx="1724366" cy="500066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11560" y="2420888"/>
            <a:ext cx="7668840" cy="3994422"/>
          </a:xfrm>
        </p:spPr>
        <p:txBody>
          <a:bodyPr/>
          <a:lstStyle/>
          <a:p>
            <a:pPr>
              <a:buNone/>
            </a:pPr>
            <a:r>
              <a:rPr lang="en-IN" dirty="0" smtClean="0"/>
              <a:t>char add[10];</a:t>
            </a:r>
          </a:p>
          <a:p>
            <a:pPr>
              <a:buNone/>
            </a:pPr>
            <a:r>
              <a:rPr lang="en-IN" dirty="0" err="1" smtClean="0"/>
              <a:t>scanf</a:t>
            </a:r>
            <a:r>
              <a:rPr lang="en-IN" dirty="0" smtClean="0"/>
              <a:t>(“%s”, add); //The problem with </a:t>
            </a:r>
            <a:r>
              <a:rPr lang="en-IN" dirty="0" err="1" smtClean="0"/>
              <a:t>scanf</a:t>
            </a:r>
            <a:r>
              <a:rPr lang="en-IN" dirty="0" smtClean="0"/>
              <a:t> is the it</a:t>
            </a:r>
          </a:p>
          <a:p>
            <a:pPr>
              <a:buNone/>
            </a:pPr>
            <a:r>
              <a:rPr lang="en-IN" dirty="0" smtClean="0"/>
              <a:t>			      //terminates in the 1st white space it 			      //finds.</a:t>
            </a:r>
          </a:p>
          <a:p>
            <a:pPr>
              <a:buNone/>
            </a:pPr>
            <a:r>
              <a:rPr lang="en-IN" dirty="0" smtClean="0"/>
              <a:t>The unused location is filled with garbage values.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gets(add); // it terminates when new line is encountered and automatically appends a null characters to the string.</a:t>
            </a:r>
          </a:p>
          <a:p>
            <a:pPr>
              <a:buNone/>
            </a:pPr>
            <a:r>
              <a:rPr lang="en-IN" dirty="0" smtClean="0"/>
              <a:t>gets, unlike </a:t>
            </a:r>
            <a:r>
              <a:rPr lang="en-IN" dirty="0" err="1" smtClean="0"/>
              <a:t>scanf</a:t>
            </a:r>
            <a:r>
              <a:rPr lang="en-IN" dirty="0" smtClean="0"/>
              <a:t>, does not skip a white space.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Reading Strings</a:t>
            </a:r>
            <a:endParaRPr lang="en-IN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" name="Picture 4" descr="C:\Users\Sloths\Documents\IET_Logo_small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76672"/>
            <a:ext cx="1466850" cy="104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E:\ARNAB's Documents\IET\2016-17\C_C++ Workshop\49263_ieee_mb_black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60" y="285728"/>
            <a:ext cx="2857500" cy="828675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1196752"/>
            <a:ext cx="9433048" cy="5517232"/>
          </a:xfrm>
        </p:spPr>
        <p:txBody>
          <a:bodyPr/>
          <a:lstStyle/>
          <a:p>
            <a:pPr>
              <a:buNone/>
            </a:pPr>
            <a:r>
              <a:rPr lang="en-IN" sz="1500" dirty="0" smtClean="0"/>
              <a:t>#include&lt;</a:t>
            </a:r>
            <a:r>
              <a:rPr lang="en-IN" sz="1500" dirty="0" err="1" smtClean="0"/>
              <a:t>cstdio</a:t>
            </a:r>
            <a:r>
              <a:rPr lang="en-IN" sz="1500" dirty="0" smtClean="0"/>
              <a:t>&gt;</a:t>
            </a:r>
          </a:p>
          <a:p>
            <a:pPr>
              <a:buNone/>
            </a:pPr>
            <a:r>
              <a:rPr lang="en-IN" sz="1500" dirty="0" smtClean="0"/>
              <a:t>#include&lt;</a:t>
            </a:r>
            <a:r>
              <a:rPr lang="en-IN" sz="1500" dirty="0" err="1" smtClean="0"/>
              <a:t>conio.h</a:t>
            </a:r>
            <a:r>
              <a:rPr lang="en-IN" sz="1500" dirty="0" smtClean="0"/>
              <a:t>&gt;</a:t>
            </a:r>
          </a:p>
          <a:p>
            <a:pPr>
              <a:buNone/>
            </a:pPr>
            <a:r>
              <a:rPr lang="en-IN" sz="1500" dirty="0" smtClean="0"/>
              <a:t>using namespace std;</a:t>
            </a:r>
          </a:p>
          <a:p>
            <a:pPr>
              <a:buNone/>
            </a:pPr>
            <a:r>
              <a:rPr lang="en-IN" sz="1500" dirty="0" err="1" smtClean="0"/>
              <a:t>int</a:t>
            </a:r>
            <a:r>
              <a:rPr lang="en-IN" sz="1500" dirty="0" smtClean="0"/>
              <a:t> main()</a:t>
            </a:r>
          </a:p>
          <a:p>
            <a:pPr>
              <a:buNone/>
            </a:pPr>
            <a:r>
              <a:rPr lang="en-IN" sz="1500" dirty="0" smtClean="0"/>
              <a:t>{</a:t>
            </a:r>
          </a:p>
          <a:p>
            <a:pPr>
              <a:buNone/>
            </a:pPr>
            <a:r>
              <a:rPr lang="en-IN" sz="1500" dirty="0" smtClean="0"/>
              <a:t>char country[15] = "United kingdom";</a:t>
            </a:r>
          </a:p>
          <a:p>
            <a:pPr>
              <a:buNone/>
            </a:pPr>
            <a:r>
              <a:rPr lang="en-IN" sz="1500" dirty="0" err="1" smtClean="0"/>
              <a:t>printf</a:t>
            </a:r>
            <a:r>
              <a:rPr lang="en-IN" sz="1500" dirty="0" smtClean="0"/>
              <a:t>("\n\n");</a:t>
            </a:r>
          </a:p>
          <a:p>
            <a:pPr>
              <a:buNone/>
            </a:pPr>
            <a:r>
              <a:rPr lang="en-IN" sz="1500" dirty="0" err="1" smtClean="0"/>
              <a:t>printf</a:t>
            </a:r>
            <a:r>
              <a:rPr lang="en-IN" sz="1500" dirty="0" smtClean="0"/>
              <a:t>("*123456789012345*\n");</a:t>
            </a:r>
          </a:p>
          <a:p>
            <a:pPr>
              <a:buNone/>
            </a:pPr>
            <a:r>
              <a:rPr lang="en-IN" sz="1500" dirty="0" err="1" smtClean="0"/>
              <a:t>printf</a:t>
            </a:r>
            <a:r>
              <a:rPr lang="en-IN" sz="1500" dirty="0" smtClean="0"/>
              <a:t>("----- \n");</a:t>
            </a:r>
          </a:p>
          <a:p>
            <a:pPr>
              <a:buNone/>
            </a:pPr>
            <a:r>
              <a:rPr lang="en-IN" sz="1500" dirty="0" err="1" smtClean="0"/>
              <a:t>printf</a:t>
            </a:r>
            <a:r>
              <a:rPr lang="en-IN" sz="1500" dirty="0" smtClean="0"/>
              <a:t>("%15s\n", country);</a:t>
            </a:r>
          </a:p>
          <a:p>
            <a:pPr>
              <a:buNone/>
            </a:pPr>
            <a:r>
              <a:rPr lang="en-IN" sz="1500" dirty="0" err="1" smtClean="0"/>
              <a:t>printf</a:t>
            </a:r>
            <a:r>
              <a:rPr lang="en-IN" sz="1500" dirty="0" smtClean="0"/>
              <a:t>("%5s\n", country);</a:t>
            </a:r>
          </a:p>
          <a:p>
            <a:pPr>
              <a:buNone/>
            </a:pPr>
            <a:r>
              <a:rPr lang="en-IN" sz="1500" dirty="0" err="1" smtClean="0"/>
              <a:t>printf</a:t>
            </a:r>
            <a:r>
              <a:rPr lang="en-IN" sz="1500" dirty="0" smtClean="0"/>
              <a:t>("%15.6s\n", country);</a:t>
            </a:r>
          </a:p>
          <a:p>
            <a:pPr>
              <a:buNone/>
            </a:pPr>
            <a:r>
              <a:rPr lang="en-IN" sz="1500" dirty="0" err="1" smtClean="0"/>
              <a:t>printf</a:t>
            </a:r>
            <a:r>
              <a:rPr lang="en-IN" sz="1500" dirty="0" smtClean="0"/>
              <a:t>("%-5.4s sum\n", country);</a:t>
            </a:r>
          </a:p>
          <a:p>
            <a:pPr>
              <a:buNone/>
            </a:pPr>
            <a:r>
              <a:rPr lang="en-IN" sz="1500" dirty="0" err="1" smtClean="0"/>
              <a:t>printf</a:t>
            </a:r>
            <a:r>
              <a:rPr lang="en-IN" sz="1500" dirty="0" smtClean="0"/>
              <a:t>("%15.0s\n", country);</a:t>
            </a:r>
          </a:p>
          <a:p>
            <a:pPr>
              <a:buNone/>
            </a:pPr>
            <a:r>
              <a:rPr lang="en-IN" sz="1500" dirty="0" err="1" smtClean="0"/>
              <a:t>printf</a:t>
            </a:r>
            <a:r>
              <a:rPr lang="en-IN" sz="1500" dirty="0" smtClean="0"/>
              <a:t>("%.3s\n", country);</a:t>
            </a:r>
          </a:p>
          <a:p>
            <a:pPr>
              <a:buNone/>
            </a:pPr>
            <a:r>
              <a:rPr lang="en-IN" sz="1500" dirty="0" err="1" smtClean="0"/>
              <a:t>printf</a:t>
            </a:r>
            <a:r>
              <a:rPr lang="en-IN" sz="1500" dirty="0" smtClean="0"/>
              <a:t>("%s\n", country);</a:t>
            </a:r>
          </a:p>
          <a:p>
            <a:pPr>
              <a:buNone/>
            </a:pPr>
            <a:r>
              <a:rPr lang="en-IN" sz="1500" dirty="0" err="1" smtClean="0"/>
              <a:t>printf</a:t>
            </a:r>
            <a:r>
              <a:rPr lang="en-IN" sz="1500" dirty="0" smtClean="0"/>
              <a:t>("----- \n");</a:t>
            </a:r>
          </a:p>
          <a:p>
            <a:pPr>
              <a:buNone/>
            </a:pPr>
            <a:r>
              <a:rPr lang="en-IN" sz="1500" dirty="0" err="1" smtClean="0"/>
              <a:t>getch</a:t>
            </a:r>
            <a:r>
              <a:rPr lang="en-IN" sz="1500" dirty="0" smtClean="0"/>
              <a:t>();</a:t>
            </a:r>
          </a:p>
          <a:p>
            <a:pPr>
              <a:buNone/>
            </a:pPr>
            <a:r>
              <a:rPr lang="en-IN" sz="1500" dirty="0" smtClean="0"/>
              <a:t>}</a:t>
            </a:r>
            <a:endParaRPr lang="en-IN" sz="15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1252537"/>
          </a:xfrm>
        </p:spPr>
        <p:txBody>
          <a:bodyPr/>
          <a:lstStyle/>
          <a:p>
            <a:r>
              <a:rPr lang="en-IN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Printing Strings….</a:t>
            </a:r>
            <a:endParaRPr lang="en-IN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" name="Picture 4" descr="C:\Users\Sloths\Documents\IET_Logo_small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404664"/>
            <a:ext cx="1466850" cy="104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E:\ARNAB's Documents\IET\2016-17\C_C++ Workshop\49263_ieee_mb_black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00826" y="285729"/>
            <a:ext cx="2357434" cy="683656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1484784"/>
            <a:ext cx="8496944" cy="5112568"/>
          </a:xfrm>
        </p:spPr>
        <p:txBody>
          <a:bodyPr/>
          <a:lstStyle/>
          <a:p>
            <a:pPr>
              <a:buNone/>
            </a:pPr>
            <a:r>
              <a:rPr lang="en-IN" sz="2000" dirty="0" smtClean="0"/>
              <a:t>Strings cannot be used as integers, i.e. arithmetic operations cannot be</a:t>
            </a:r>
          </a:p>
          <a:p>
            <a:pPr>
              <a:buNone/>
            </a:pPr>
            <a:r>
              <a:rPr lang="en-IN" sz="2000" dirty="0" smtClean="0"/>
              <a:t>performed on strings.</a:t>
            </a:r>
          </a:p>
          <a:p>
            <a:pPr>
              <a:buNone/>
            </a:pPr>
            <a:r>
              <a:rPr lang="en-IN" sz="2000" dirty="0" smtClean="0"/>
              <a:t>Some important string handling functions:</a:t>
            </a:r>
          </a:p>
          <a:p>
            <a:pPr>
              <a:buNone/>
            </a:pPr>
            <a:r>
              <a:rPr lang="en-IN" sz="2000" dirty="0" smtClean="0"/>
              <a:t>1.strcat(</a:t>
            </a:r>
            <a:r>
              <a:rPr lang="en-IN" sz="2000" dirty="0" err="1" smtClean="0"/>
              <a:t>a,b</a:t>
            </a:r>
            <a:r>
              <a:rPr lang="en-IN" sz="2000" dirty="0" smtClean="0"/>
              <a:t>)                             // concatenates 2 strings</a:t>
            </a:r>
          </a:p>
          <a:p>
            <a:pPr>
              <a:buNone/>
            </a:pPr>
            <a:r>
              <a:rPr lang="en-IN" sz="2000" dirty="0" smtClean="0"/>
              <a:t>2.strcmp(</a:t>
            </a:r>
            <a:r>
              <a:rPr lang="en-IN" sz="2000" dirty="0" err="1" smtClean="0"/>
              <a:t>a,b</a:t>
            </a:r>
            <a:r>
              <a:rPr lang="en-IN" sz="2000" dirty="0" smtClean="0"/>
              <a:t>)                          //compares 2 strings (a-b)</a:t>
            </a:r>
          </a:p>
          <a:p>
            <a:pPr>
              <a:buNone/>
            </a:pPr>
            <a:r>
              <a:rPr lang="en-IN" sz="2000" dirty="0" smtClean="0"/>
              <a:t>3.strcpy(</a:t>
            </a:r>
            <a:r>
              <a:rPr lang="en-IN" sz="2000" dirty="0" err="1" smtClean="0"/>
              <a:t>a,b</a:t>
            </a:r>
            <a:r>
              <a:rPr lang="en-IN" sz="2000" dirty="0" smtClean="0"/>
              <a:t>)                            // copies b to a</a:t>
            </a:r>
          </a:p>
          <a:p>
            <a:pPr>
              <a:buNone/>
            </a:pPr>
            <a:r>
              <a:rPr lang="en-IN" sz="2000" dirty="0" smtClean="0"/>
              <a:t>4.strlen(a)                             // finds the length of a</a:t>
            </a:r>
          </a:p>
          <a:p>
            <a:pPr>
              <a:buNone/>
            </a:pPr>
            <a:r>
              <a:rPr lang="en-IN" sz="2000" dirty="0" smtClean="0"/>
              <a:t>5.strncpy(</a:t>
            </a:r>
            <a:r>
              <a:rPr lang="en-IN" sz="2000" dirty="0" err="1" smtClean="0"/>
              <a:t>a,b,n</a:t>
            </a:r>
            <a:r>
              <a:rPr lang="en-IN" sz="2000" dirty="0" smtClean="0"/>
              <a:t>) // copies left most n letters of b to a</a:t>
            </a:r>
          </a:p>
          <a:p>
            <a:pPr>
              <a:buNone/>
            </a:pPr>
            <a:r>
              <a:rPr lang="en-IN" sz="2000" dirty="0" smtClean="0"/>
              <a:t>6.strncmp(</a:t>
            </a:r>
            <a:r>
              <a:rPr lang="en-IN" sz="2000" dirty="0" err="1" smtClean="0"/>
              <a:t>a,b,n</a:t>
            </a:r>
            <a:r>
              <a:rPr lang="en-IN" sz="2000" dirty="0" smtClean="0"/>
              <a:t>) // compares the left most n characters of b to a</a:t>
            </a:r>
          </a:p>
          <a:p>
            <a:pPr>
              <a:buNone/>
            </a:pPr>
            <a:r>
              <a:rPr lang="en-IN" sz="2000" dirty="0" smtClean="0"/>
              <a:t>7.strncat(</a:t>
            </a:r>
            <a:r>
              <a:rPr lang="en-IN" sz="2000" dirty="0" err="1" smtClean="0"/>
              <a:t>a,b,n</a:t>
            </a:r>
            <a:r>
              <a:rPr lang="en-IN" sz="2000" dirty="0" smtClean="0"/>
              <a:t>) // concatenates the left most n characters of b to a</a:t>
            </a:r>
          </a:p>
          <a:p>
            <a:pPr>
              <a:buNone/>
            </a:pPr>
            <a:r>
              <a:rPr lang="en-IN" sz="2000" dirty="0" smtClean="0"/>
              <a:t>8.strstr(</a:t>
            </a:r>
            <a:r>
              <a:rPr lang="en-IN" sz="2000" dirty="0" err="1" smtClean="0"/>
              <a:t>a,b</a:t>
            </a:r>
            <a:r>
              <a:rPr lang="en-IN" sz="2000" dirty="0" smtClean="0"/>
              <a:t>)                 // the function searches whether b is a substring of a</a:t>
            </a:r>
          </a:p>
          <a:p>
            <a:pPr>
              <a:buNone/>
            </a:pPr>
            <a:r>
              <a:rPr lang="en-IN" sz="2000" dirty="0" smtClean="0"/>
              <a:t>9.strchr(</a:t>
            </a:r>
            <a:r>
              <a:rPr lang="en-IN" sz="2000" dirty="0" err="1" smtClean="0"/>
              <a:t>a,’x</a:t>
            </a:r>
            <a:r>
              <a:rPr lang="en-IN" sz="2000" dirty="0" smtClean="0"/>
              <a:t>’)               // searches for 1 </a:t>
            </a:r>
            <a:r>
              <a:rPr lang="en-IN" sz="2000" dirty="0" err="1" smtClean="0"/>
              <a:t>st</a:t>
            </a:r>
            <a:r>
              <a:rPr lang="en-IN" sz="2000" dirty="0" smtClean="0"/>
              <a:t> occurrence of character x in a</a:t>
            </a:r>
          </a:p>
          <a:p>
            <a:pPr>
              <a:buNone/>
            </a:pPr>
            <a:r>
              <a:rPr lang="en-IN" sz="2000" dirty="0" smtClean="0"/>
              <a:t>All the above are included under the header file &lt;</a:t>
            </a:r>
            <a:r>
              <a:rPr lang="en-IN" sz="2000" dirty="0" err="1" smtClean="0"/>
              <a:t>string.h</a:t>
            </a:r>
            <a:r>
              <a:rPr lang="en-IN" sz="2000" dirty="0" smtClean="0"/>
              <a:t>&gt;</a:t>
            </a:r>
            <a:endParaRPr lang="en-IN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1560" y="332656"/>
            <a:ext cx="6984776" cy="864096"/>
          </a:xfrm>
        </p:spPr>
        <p:txBody>
          <a:bodyPr/>
          <a:lstStyle/>
          <a:p>
            <a:r>
              <a:rPr lang="en-IN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String Handling</a:t>
            </a:r>
            <a:br>
              <a:rPr lang="en-IN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IN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Functions</a:t>
            </a:r>
            <a:endParaRPr lang="en-IN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" name="Picture 4" descr="C:\Users\Sloths\Documents\IET_Logo_small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76672"/>
            <a:ext cx="1466850" cy="104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E:\ARNAB's Documents\IET\2016-17\C_C++ Workshop\49263_ieee_mb_black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60" y="285728"/>
            <a:ext cx="2857500" cy="828675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Users\Sloths\Documents\IET_Logo_small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7650" y="304800"/>
            <a:ext cx="1466850" cy="104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915816" y="692696"/>
            <a:ext cx="40148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/>
              <a:t>TODAY’S OUTLINE</a:t>
            </a:r>
            <a:endParaRPr lang="en-US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899591" y="2636912"/>
            <a:ext cx="569495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3200" b="1" dirty="0" smtClean="0"/>
              <a:t>LOOPING STATEMENTS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3200" b="1" dirty="0" smtClean="0"/>
              <a:t>INTRODUCTION TO ARRAYS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3200" b="1" dirty="0" smtClean="0"/>
              <a:t>STRINGS </a:t>
            </a:r>
            <a:r>
              <a:rPr lang="en-US" sz="3200" b="1" smtClean="0"/>
              <a:t>IN C</a:t>
            </a:r>
            <a:endParaRPr lang="en-US" sz="3200" b="1" dirty="0" smtClean="0"/>
          </a:p>
        </p:txBody>
      </p:sp>
      <p:pic>
        <p:nvPicPr>
          <p:cNvPr id="1026" name="Picture 2" descr="E:\ARNAB's Documents\IET\2016-17\C_C++ Workshop\49263_ieee_mb_black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3702" y="285729"/>
            <a:ext cx="2214558" cy="64222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8534834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Sloths\Documents\IET_Logo_small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32656"/>
            <a:ext cx="1467272" cy="1044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014253" y="2967335"/>
            <a:ext cx="511550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That’s all folks !!!</a:t>
            </a:r>
          </a:p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sym typeface="Wingdings" pitchFamily="2" charset="2"/>
              </a:rPr>
              <a:t>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6" name="Picture 2" descr="E:\ARNAB's Documents\IET\2016-17\C_C++ Workshop\49263_ieee_mb_black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60" y="285728"/>
            <a:ext cx="2857500" cy="8286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5180972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1547813" y="1916113"/>
            <a:ext cx="6048375" cy="4249737"/>
          </a:xfrm>
          <a:prstGeom prst="roundRect">
            <a:avLst/>
          </a:prstGeom>
          <a:solidFill>
            <a:srgbClr val="2C843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1"/>
                </a:solidFill>
              </a:rPr>
              <a:t>The C language provides 3 types of loop operations: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800" b="1" dirty="0">
                <a:solidFill>
                  <a:schemeClr val="tx1"/>
                </a:solidFill>
              </a:rPr>
              <a:t>while statement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800" b="1" dirty="0">
                <a:solidFill>
                  <a:schemeClr val="tx1"/>
                </a:solidFill>
              </a:rPr>
              <a:t>do statement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800" b="1" dirty="0">
                <a:solidFill>
                  <a:schemeClr val="tx1"/>
                </a:solidFill>
              </a:rPr>
              <a:t>for statement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IN" dirty="0"/>
          </a:p>
        </p:txBody>
      </p:sp>
      <p:pic>
        <p:nvPicPr>
          <p:cNvPr id="9" name="Picture 8" descr="C:\Users\Sloths\Documents\IET_Logo_small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32656"/>
            <a:ext cx="1467272" cy="1044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3419872" y="592674"/>
            <a:ext cx="209384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Looping</a:t>
            </a:r>
            <a:endParaRPr lang="en-IN" sz="4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en-US" sz="4000" dirty="0"/>
          </a:p>
        </p:txBody>
      </p:sp>
      <p:pic>
        <p:nvPicPr>
          <p:cNvPr id="5" name="Picture 2" descr="E:\ARNAB's Documents\IET\2016-17\C_C++ Workshop\49263_ieee_mb_black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60" y="285728"/>
            <a:ext cx="2857500" cy="8286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2635430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95536" y="2276872"/>
            <a:ext cx="3241675" cy="2087562"/>
          </a:xfrm>
          <a:prstGeom prst="roundRect">
            <a:avLst/>
          </a:prstGeom>
          <a:solidFill>
            <a:srgbClr val="2C843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while(test condition)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{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	body of the loop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}</a:t>
            </a: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292080" y="2298648"/>
            <a:ext cx="2952328" cy="300256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 smtClean="0">
                <a:solidFill>
                  <a:schemeClr val="tx1"/>
                </a:solidFill>
                <a:latin typeface="Lucida Console" pitchFamily="49" charset="0"/>
              </a:rPr>
              <a:t>Sample Program: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i="1" dirty="0" smtClean="0">
              <a:solidFill>
                <a:schemeClr val="tx1"/>
              </a:solidFill>
              <a:latin typeface="Lucida Console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 err="1" smtClean="0">
                <a:solidFill>
                  <a:schemeClr val="tx1"/>
                </a:solidFill>
                <a:latin typeface="Lucida Console" pitchFamily="49" charset="0"/>
              </a:rPr>
              <a:t>int</a:t>
            </a:r>
            <a:r>
              <a:rPr lang="en-US" i="1" dirty="0" smtClean="0">
                <a:solidFill>
                  <a:schemeClr val="tx1"/>
                </a:solidFill>
                <a:latin typeface="Lucida Console" pitchFamily="49" charset="0"/>
              </a:rPr>
              <a:t> i=1;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 smtClean="0">
                <a:solidFill>
                  <a:schemeClr val="tx1"/>
                </a:solidFill>
                <a:latin typeface="Lucida Console" pitchFamily="49" charset="0"/>
              </a:rPr>
              <a:t>while (i&lt;3)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 smtClean="0">
                <a:solidFill>
                  <a:schemeClr val="tx1"/>
                </a:solidFill>
                <a:latin typeface="Lucida Console" pitchFamily="49" charset="0"/>
              </a:rPr>
              <a:t>{</a:t>
            </a:r>
            <a:endParaRPr lang="en-US" i="1" dirty="0">
              <a:solidFill>
                <a:schemeClr val="tx1"/>
              </a:solidFill>
              <a:latin typeface="Lucida Console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>
                <a:solidFill>
                  <a:schemeClr val="tx1"/>
                </a:solidFill>
                <a:latin typeface="Lucida Console" pitchFamily="49" charset="0"/>
              </a:rPr>
              <a:t>  </a:t>
            </a:r>
            <a:r>
              <a:rPr lang="en-US" i="1" dirty="0" err="1" smtClean="0">
                <a:solidFill>
                  <a:schemeClr val="tx1"/>
                </a:solidFill>
                <a:latin typeface="Lucida Console" pitchFamily="49" charset="0"/>
              </a:rPr>
              <a:t>printf</a:t>
            </a:r>
            <a:r>
              <a:rPr lang="en-US" i="1" dirty="0" smtClean="0">
                <a:solidFill>
                  <a:schemeClr val="tx1"/>
                </a:solidFill>
                <a:latin typeface="Lucida Console" pitchFamily="49" charset="0"/>
              </a:rPr>
              <a:t>(“%d\</a:t>
            </a:r>
            <a:r>
              <a:rPr lang="en-US" i="1" dirty="0" err="1" smtClean="0">
                <a:solidFill>
                  <a:schemeClr val="tx1"/>
                </a:solidFill>
                <a:latin typeface="Lucida Console" pitchFamily="49" charset="0"/>
              </a:rPr>
              <a:t>n”,i</a:t>
            </a:r>
            <a:r>
              <a:rPr lang="en-US" i="1" dirty="0" smtClean="0">
                <a:solidFill>
                  <a:schemeClr val="tx1"/>
                </a:solidFill>
                <a:latin typeface="Lucida Console" pitchFamily="49" charset="0"/>
              </a:rPr>
              <a:t>);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>
                <a:solidFill>
                  <a:schemeClr val="tx1"/>
                </a:solidFill>
                <a:latin typeface="Lucida Console" pitchFamily="49" charset="0"/>
              </a:rPr>
              <a:t> </a:t>
            </a:r>
            <a:r>
              <a:rPr lang="en-US" i="1" dirty="0" smtClean="0">
                <a:solidFill>
                  <a:schemeClr val="tx1"/>
                </a:solidFill>
                <a:latin typeface="Lucida Console" pitchFamily="49" charset="0"/>
              </a:rPr>
              <a:t> i++;</a:t>
            </a:r>
            <a:endParaRPr lang="en-US" i="1" dirty="0">
              <a:solidFill>
                <a:schemeClr val="tx1"/>
              </a:solidFill>
              <a:latin typeface="Lucida Console" pitchFamily="49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 smtClean="0">
                <a:solidFill>
                  <a:schemeClr val="tx1"/>
                </a:solidFill>
                <a:latin typeface="Lucida Console" pitchFamily="49" charset="0"/>
              </a:rPr>
              <a:t>}</a:t>
            </a:r>
          </a:p>
        </p:txBody>
      </p:sp>
      <p:pic>
        <p:nvPicPr>
          <p:cNvPr id="14" name="Picture 13" descr="C:\Users\Sloths\Documents\IET_Logo_small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32656"/>
            <a:ext cx="1467272" cy="1044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>
            <a:off x="3056763" y="4839543"/>
            <a:ext cx="116089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>
                <a:latin typeface="Lucida Console" pitchFamily="49" charset="0"/>
              </a:rPr>
              <a:t>Output: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>
                <a:latin typeface="Lucida Console" pitchFamily="49" charset="0"/>
              </a:rPr>
              <a:t>1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 smtClean="0">
                <a:latin typeface="Lucida Console" pitchFamily="49" charset="0"/>
              </a:rPr>
              <a:t>2</a:t>
            </a:r>
            <a:endParaRPr lang="en-US" i="1" dirty="0">
              <a:latin typeface="Lucida Console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55776" y="548680"/>
            <a:ext cx="461870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The While Statement</a:t>
            </a:r>
            <a:endParaRPr lang="en-IN" sz="3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US" sz="3600" dirty="0"/>
          </a:p>
        </p:txBody>
      </p:sp>
      <p:pic>
        <p:nvPicPr>
          <p:cNvPr id="7" name="Picture 2" descr="E:\ARNAB's Documents\IET\2016-17\C_C++ Workshop\49263_ieee_mb_black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68" y="285728"/>
            <a:ext cx="1714492" cy="49720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1222966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1547813" y="1916113"/>
            <a:ext cx="6048375" cy="4249737"/>
          </a:xfrm>
          <a:prstGeom prst="roundRect">
            <a:avLst/>
          </a:prstGeom>
          <a:solidFill>
            <a:srgbClr val="2C843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do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{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	body of the loop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}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while (test condition);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NOTE: in do while statements, while is followed by a semicolon (;). </a:t>
            </a:r>
            <a:endParaRPr lang="en-IN" dirty="0">
              <a:solidFill>
                <a:schemeClr val="tx1"/>
              </a:solidFill>
            </a:endParaRPr>
          </a:p>
        </p:txBody>
      </p:sp>
      <p:pic>
        <p:nvPicPr>
          <p:cNvPr id="9" name="Picture 8" descr="C:\Users\Sloths\Documents\IET_Logo_small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32656"/>
            <a:ext cx="1467272" cy="1044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2483768" y="548680"/>
            <a:ext cx="485844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Do While Statement</a:t>
            </a:r>
            <a:endParaRPr lang="en-IN" sz="4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US" sz="4000" b="1" dirty="0"/>
          </a:p>
        </p:txBody>
      </p:sp>
      <p:pic>
        <p:nvPicPr>
          <p:cNvPr id="5" name="Picture 2" descr="E:\ARNAB's Documents\IET\2016-17\C_C++ Workshop\49263_ieee_mb_black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33894" y="285729"/>
            <a:ext cx="1724366" cy="5000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6231879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1547813" y="1916113"/>
            <a:ext cx="6048375" cy="4249737"/>
          </a:xfrm>
          <a:prstGeom prst="roundRect">
            <a:avLst/>
          </a:prstGeom>
          <a:solidFill>
            <a:srgbClr val="2C843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</a:rPr>
              <a:t>while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is an entry controlled loop statement whereas </a:t>
            </a:r>
            <a:r>
              <a:rPr lang="en-US" b="1" dirty="0" smtClean="0">
                <a:solidFill>
                  <a:schemeClr val="tx1"/>
                </a:solidFill>
              </a:rPr>
              <a:t>do…while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is an exit control loop statement.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The do while loop will be evaluated at least once even if the condition is unfulfilled. </a:t>
            </a:r>
            <a:endParaRPr lang="en-IN" dirty="0">
              <a:solidFill>
                <a:schemeClr val="tx1"/>
              </a:solidFill>
            </a:endParaRPr>
          </a:p>
        </p:txBody>
      </p:sp>
      <p:pic>
        <p:nvPicPr>
          <p:cNvPr id="9" name="Picture 8" descr="C:\Users\Sloths\Documents\IET_Logo_small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32656"/>
            <a:ext cx="1467272" cy="1044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2339752" y="476672"/>
            <a:ext cx="507196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Difference between while </a:t>
            </a:r>
            <a:endParaRPr lang="en-US" sz="32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and 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do while</a:t>
            </a:r>
            <a:endParaRPr lang="en-IN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en-US" sz="3200" dirty="0"/>
          </a:p>
        </p:txBody>
      </p:sp>
      <p:pic>
        <p:nvPicPr>
          <p:cNvPr id="5" name="Picture 2" descr="E:\ARNAB's Documents\IET\2016-17\C_C++ Workshop\49263_ieee_mb_black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33894" y="285729"/>
            <a:ext cx="1724366" cy="5000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8897279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1547813" y="1916113"/>
            <a:ext cx="4824387" cy="1800919"/>
          </a:xfrm>
          <a:prstGeom prst="roundRect">
            <a:avLst/>
          </a:prstGeom>
          <a:solidFill>
            <a:srgbClr val="2C843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for( initialization ; test condition; increment)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{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	body of the loop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}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IN" dirty="0"/>
          </a:p>
        </p:txBody>
      </p:sp>
      <p:pic>
        <p:nvPicPr>
          <p:cNvPr id="9" name="Picture 8" descr="C:\Users\Sloths\Documents\IET_Logo_small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32656"/>
            <a:ext cx="1467272" cy="1044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732770" y="3940020"/>
            <a:ext cx="29031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Program: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n=3;</a:t>
            </a:r>
          </a:p>
          <a:p>
            <a:r>
              <a:rPr lang="en-US" dirty="0" smtClean="0"/>
              <a:t>for( </a:t>
            </a:r>
            <a:r>
              <a:rPr lang="en-US" dirty="0" err="1" smtClean="0"/>
              <a:t>int</a:t>
            </a:r>
            <a:r>
              <a:rPr lang="en-US" dirty="0" smtClean="0"/>
              <a:t> i=1 ; i&lt;=n ; i++ )</a:t>
            </a:r>
          </a:p>
          <a:p>
            <a:r>
              <a:rPr lang="en-US" dirty="0" smtClean="0"/>
              <a:t>{      </a:t>
            </a:r>
            <a:r>
              <a:rPr lang="en-US" dirty="0" err="1" smtClean="0"/>
              <a:t>printf</a:t>
            </a:r>
            <a:r>
              <a:rPr lang="en-US" dirty="0" smtClean="0"/>
              <a:t>(“%d\</a:t>
            </a:r>
            <a:r>
              <a:rPr lang="en-US" dirty="0" err="1" smtClean="0"/>
              <a:t>n”,i</a:t>
            </a:r>
            <a:r>
              <a:rPr lang="en-US" dirty="0" smtClean="0"/>
              <a:t>);</a:t>
            </a:r>
          </a:p>
          <a:p>
            <a:r>
              <a:rPr lang="en-US" dirty="0" smtClean="0"/>
              <a:t>}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76056" y="4149080"/>
            <a:ext cx="94448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Output:</a:t>
            </a:r>
          </a:p>
          <a:p>
            <a:r>
              <a:rPr lang="en-US" dirty="0"/>
              <a:t>1</a:t>
            </a:r>
          </a:p>
          <a:p>
            <a:r>
              <a:rPr lang="en-US" dirty="0"/>
              <a:t>2</a:t>
            </a:r>
          </a:p>
          <a:p>
            <a:r>
              <a:rPr lang="en-US" dirty="0"/>
              <a:t>3</a:t>
            </a:r>
          </a:p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581611" y="548680"/>
            <a:ext cx="379058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The FOR Statement</a:t>
            </a:r>
            <a:endParaRPr lang="en-IN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en-US" sz="3200" dirty="0"/>
          </a:p>
        </p:txBody>
      </p:sp>
      <p:pic>
        <p:nvPicPr>
          <p:cNvPr id="7" name="Picture 2" descr="E:\ARNAB's Documents\IET\2016-17\C_C++ Workshop\49263_ieee_mb_black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48542" y="285729"/>
            <a:ext cx="2709717" cy="7858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0712660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243709512"/>
              </p:ext>
            </p:extLst>
          </p:nvPr>
        </p:nvGraphicFramePr>
        <p:xfrm>
          <a:off x="755576" y="1772816"/>
          <a:ext cx="7848872" cy="3863089"/>
        </p:xfrm>
        <a:graphic>
          <a:graphicData uri="http://schemas.openxmlformats.org/drawingml/2006/table">
            <a:tbl>
              <a:tblPr/>
              <a:tblGrid>
                <a:gridCol w="2200487"/>
                <a:gridCol w="5648385"/>
              </a:tblGrid>
              <a:tr h="629645">
                <a:tc>
                  <a:txBody>
                    <a:bodyPr/>
                    <a:lstStyle/>
                    <a:p>
                      <a:pPr algn="l"/>
                      <a:r>
                        <a:rPr lang="en-IN" sz="1600">
                          <a:effectLst/>
                        </a:rPr>
                        <a:t>Control Statement</a:t>
                      </a:r>
                    </a:p>
                  </a:txBody>
                  <a:tcPr marL="41641" marR="41641" marT="41641" marB="41641">
                    <a:lnL w="9525" cap="flat" cmpd="sng" algn="ctr">
                      <a:solidFill>
                        <a:srgbClr val="D6D6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6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6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6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1600">
                          <a:effectLst/>
                        </a:rPr>
                        <a:t>Description</a:t>
                      </a:r>
                    </a:p>
                  </a:txBody>
                  <a:tcPr marL="41641" marR="41641" marT="41641" marB="41641">
                    <a:lnL w="9525" cap="flat" cmpd="sng" algn="ctr">
                      <a:solidFill>
                        <a:srgbClr val="D6D6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6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6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6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</a:tr>
              <a:tr h="1436350">
                <a:tc>
                  <a:txBody>
                    <a:bodyPr/>
                    <a:lstStyle/>
                    <a:p>
                      <a:r>
                        <a:rPr lang="en-IN" sz="1600" u="none" strike="noStrike">
                          <a:solidFill>
                            <a:srgbClr val="900B09"/>
                          </a:solidFill>
                          <a:effectLst/>
                          <a:hlinkClick r:id="rId2" tooltip="break statement in C"/>
                        </a:rPr>
                        <a:t>break statement</a:t>
                      </a:r>
                      <a:endParaRPr lang="en-IN" sz="1600">
                        <a:effectLst/>
                      </a:endParaRPr>
                    </a:p>
                  </a:txBody>
                  <a:tcPr marL="41641" marR="41641" marT="41641" marB="41641">
                    <a:lnL w="9525" cap="flat" cmpd="sng" algn="ctr">
                      <a:solidFill>
                        <a:srgbClr val="D6D6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6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6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6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600">
                          <a:effectLst/>
                        </a:rPr>
                        <a:t>Terminates the </a:t>
                      </a:r>
                      <a:r>
                        <a:rPr lang="en-IN" sz="1600" b="1">
                          <a:effectLst/>
                        </a:rPr>
                        <a:t>loop</a:t>
                      </a:r>
                      <a:r>
                        <a:rPr lang="en-IN" sz="1600">
                          <a:effectLst/>
                        </a:rPr>
                        <a:t> or </a:t>
                      </a:r>
                      <a:r>
                        <a:rPr lang="en-IN" sz="1600" b="1">
                          <a:effectLst/>
                        </a:rPr>
                        <a:t>switch</a:t>
                      </a:r>
                      <a:r>
                        <a:rPr lang="en-IN" sz="1600">
                          <a:effectLst/>
                        </a:rPr>
                        <a:t> statement and transfers execution to the statement immediately following the loop or switch.</a:t>
                      </a:r>
                    </a:p>
                  </a:txBody>
                  <a:tcPr marL="41641" marR="41641" marT="41641" marB="41641">
                    <a:lnL w="9525" cap="flat" cmpd="sng" algn="ctr">
                      <a:solidFill>
                        <a:srgbClr val="D6D6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6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6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6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</a:tr>
              <a:tr h="898547">
                <a:tc>
                  <a:txBody>
                    <a:bodyPr/>
                    <a:lstStyle/>
                    <a:p>
                      <a:r>
                        <a:rPr lang="en-IN" sz="1600" u="none" strike="noStrike">
                          <a:solidFill>
                            <a:srgbClr val="900B09"/>
                          </a:solidFill>
                          <a:effectLst/>
                          <a:hlinkClick r:id="rId3" tooltip="continue statement in C"/>
                        </a:rPr>
                        <a:t>continue statement</a:t>
                      </a:r>
                      <a:endParaRPr lang="en-IN" sz="1600">
                        <a:effectLst/>
                      </a:endParaRPr>
                    </a:p>
                  </a:txBody>
                  <a:tcPr marL="41641" marR="41641" marT="41641" marB="41641">
                    <a:lnL w="9525" cap="flat" cmpd="sng" algn="ctr">
                      <a:solidFill>
                        <a:srgbClr val="D6D6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6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6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6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600">
                          <a:effectLst/>
                        </a:rPr>
                        <a:t>Causes the loop to skip the remainder of its body and immediately retest its condition prior to reiterating.</a:t>
                      </a:r>
                    </a:p>
                  </a:txBody>
                  <a:tcPr marL="41641" marR="41641" marT="41641" marB="41641">
                    <a:lnL w="9525" cap="flat" cmpd="sng" algn="ctr">
                      <a:solidFill>
                        <a:srgbClr val="D6D6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6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6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6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</a:tr>
              <a:tr h="898547">
                <a:tc>
                  <a:txBody>
                    <a:bodyPr/>
                    <a:lstStyle/>
                    <a:p>
                      <a:r>
                        <a:rPr lang="en-IN" sz="1600" u="none" strike="noStrike">
                          <a:solidFill>
                            <a:srgbClr val="900B09"/>
                          </a:solidFill>
                          <a:effectLst/>
                          <a:hlinkClick r:id="rId4" tooltip="goto statement in C"/>
                        </a:rPr>
                        <a:t>goto statement</a:t>
                      </a:r>
                      <a:endParaRPr lang="en-IN" sz="1600">
                        <a:effectLst/>
                      </a:endParaRPr>
                    </a:p>
                  </a:txBody>
                  <a:tcPr marL="41641" marR="41641" marT="41641" marB="41641">
                    <a:lnL w="9525" cap="flat" cmpd="sng" algn="ctr">
                      <a:solidFill>
                        <a:srgbClr val="D6D6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6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6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6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600" dirty="0">
                          <a:effectLst/>
                        </a:rPr>
                        <a:t>Transfers control to the </a:t>
                      </a:r>
                      <a:r>
                        <a:rPr lang="en-IN" sz="1600" dirty="0" err="1">
                          <a:effectLst/>
                        </a:rPr>
                        <a:t>labeled</a:t>
                      </a:r>
                      <a:r>
                        <a:rPr lang="en-IN" sz="1600" dirty="0">
                          <a:effectLst/>
                        </a:rPr>
                        <a:t> statement. Though it is not advised to use </a:t>
                      </a:r>
                      <a:r>
                        <a:rPr lang="en-IN" sz="1600" dirty="0" err="1">
                          <a:effectLst/>
                        </a:rPr>
                        <a:t>goto</a:t>
                      </a:r>
                      <a:r>
                        <a:rPr lang="en-IN" sz="1600" dirty="0">
                          <a:effectLst/>
                        </a:rPr>
                        <a:t> statement in your program.</a:t>
                      </a:r>
                    </a:p>
                  </a:txBody>
                  <a:tcPr marL="41641" marR="41641" marT="41641" marB="41641">
                    <a:lnL w="9525" cap="flat" cmpd="sng" algn="ctr">
                      <a:solidFill>
                        <a:srgbClr val="D6D6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6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6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6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chemeClr val="tx1"/>
                </a:solidFill>
              </a:rPr>
              <a:t>LOOP CONTROL STATEMENTS</a:t>
            </a:r>
            <a:endParaRPr lang="en-IN" dirty="0">
              <a:solidFill>
                <a:schemeClr val="tx1"/>
              </a:solidFill>
            </a:endParaRPr>
          </a:p>
        </p:txBody>
      </p:sp>
      <p:pic>
        <p:nvPicPr>
          <p:cNvPr id="5" name="Picture 2" descr="E:\ARNAB's Documents\IET\2016-17\C_C++ Workshop\49263_ieee_mb_black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29520" y="285728"/>
            <a:ext cx="1428740" cy="414335"/>
          </a:xfrm>
          <a:prstGeom prst="rect">
            <a:avLst/>
          </a:prstGeom>
          <a:noFill/>
        </p:spPr>
      </p:pic>
      <p:pic>
        <p:nvPicPr>
          <p:cNvPr id="6" name="Picture 5" descr="C:\Users\Sloths\Documents\IET_Logo_small.gif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1520" y="332656"/>
            <a:ext cx="1105770" cy="881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340887144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3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Arrays in C is a group of the same type of variables </a:t>
            </a:r>
            <a:r>
              <a:rPr lang="en-IN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refrenced</a:t>
            </a:r>
            <a:r>
              <a:rPr lang="en-IN" sz="3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under a common name using an index.</a:t>
            </a:r>
          </a:p>
          <a:p>
            <a:r>
              <a:rPr lang="en-IN" sz="3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In c/</a:t>
            </a:r>
            <a:r>
              <a:rPr lang="en-IN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c++</a:t>
            </a:r>
            <a:r>
              <a:rPr lang="en-IN" sz="3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/java index starts from zero.</a:t>
            </a:r>
            <a:endParaRPr lang="en-IN" sz="3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ARRAY</a:t>
            </a:r>
            <a:endParaRPr lang="en-IN" sz="3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6" name="Picture 4" descr="C:\Users\Sloths\Documents\IET_Logo_small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7650" y="304800"/>
            <a:ext cx="1466850" cy="104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E:\ARNAB's Documents\IET\2016-17\C_C++ Workshop\49263_ieee_mb_black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00760" y="285728"/>
            <a:ext cx="2857500" cy="82867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MATLAB Day 1</Template>
  <TotalTime>243</TotalTime>
  <Words>808</Words>
  <Application>Microsoft Office PowerPoint</Application>
  <PresentationFormat>On-screen Show (4:3)</PresentationFormat>
  <Paragraphs>175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Waveform</vt:lpstr>
      <vt:lpstr>Slide 1</vt:lpstr>
      <vt:lpstr>Slide 2</vt:lpstr>
      <vt:lpstr>Slide 3</vt:lpstr>
      <vt:lpstr>Slide 4</vt:lpstr>
      <vt:lpstr>Slide 5</vt:lpstr>
      <vt:lpstr>Slide 6</vt:lpstr>
      <vt:lpstr>Slide 7</vt:lpstr>
      <vt:lpstr>LOOP CONTROL STATEMENTS</vt:lpstr>
      <vt:lpstr> ARRAY</vt:lpstr>
      <vt:lpstr> </vt:lpstr>
      <vt:lpstr> ARRAY</vt:lpstr>
      <vt:lpstr>ARRAY INITIALIZATION</vt:lpstr>
      <vt:lpstr>ACCESSING ELEMENT IN ARRAY </vt:lpstr>
      <vt:lpstr> </vt:lpstr>
      <vt:lpstr> </vt:lpstr>
      <vt:lpstr>Character Arrays and Strings</vt:lpstr>
      <vt:lpstr>Reading Strings</vt:lpstr>
      <vt:lpstr>Printing Strings….</vt:lpstr>
      <vt:lpstr>String Handling Functions</vt:lpstr>
      <vt:lpstr>Slide 20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AN ARRAY?</dc:title>
  <dc:creator>DELL</dc:creator>
  <cp:lastModifiedBy>Arnab_Das</cp:lastModifiedBy>
  <cp:revision>31</cp:revision>
  <dcterms:created xsi:type="dcterms:W3CDTF">2012-07-30T14:39:33Z</dcterms:created>
  <dcterms:modified xsi:type="dcterms:W3CDTF">2016-08-17T07:54:04Z</dcterms:modified>
</cp:coreProperties>
</file>